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charts/chart29.xml" ContentType="application/vnd.openxmlformats-officedocument.drawingml.char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charts/chart10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charts/chart15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charts/chart40.xml" ContentType="application/vnd.openxmlformats-officedocument.drawingml.chart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charts/chart42.xml" ContentType="application/vnd.openxmlformats-officedocument.drawingml.char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charts/chart31.xml" ContentType="application/vnd.openxmlformats-officedocument.drawingml.chart+xml"/>
  <Override PartName="/ppt/theme/theme14.xml" ContentType="application/vnd.openxmlformats-officedocument.them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charts/chart50.xml" ContentType="application/vnd.openxmlformats-officedocument.drawingml.char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charts/chart4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4072" r:id="rId2"/>
    <p:sldMasterId id="2147484077" r:id="rId3"/>
    <p:sldMasterId id="2147484081" r:id="rId4"/>
    <p:sldMasterId id="2147484084" r:id="rId5"/>
    <p:sldMasterId id="2147484086" r:id="rId6"/>
    <p:sldMasterId id="2147484091" r:id="rId7"/>
    <p:sldMasterId id="2147484125" r:id="rId8"/>
    <p:sldMasterId id="2147484137" r:id="rId9"/>
    <p:sldMasterId id="2147484168" r:id="rId10"/>
    <p:sldMasterId id="2147484187" r:id="rId11"/>
    <p:sldMasterId id="2147484194" r:id="rId12"/>
    <p:sldMasterId id="2147484201" r:id="rId13"/>
    <p:sldMasterId id="2147484232" r:id="rId14"/>
    <p:sldMasterId id="2147484258" r:id="rId15"/>
    <p:sldMasterId id="2147484471" r:id="rId16"/>
  </p:sldMasterIdLst>
  <p:notesMasterIdLst>
    <p:notesMasterId r:id="rId58"/>
  </p:notesMasterIdLst>
  <p:handoutMasterIdLst>
    <p:handoutMasterId r:id="rId59"/>
  </p:handoutMasterIdLst>
  <p:sldIdLst>
    <p:sldId id="1044" r:id="rId17"/>
    <p:sldId id="1223" r:id="rId18"/>
    <p:sldId id="1219" r:id="rId19"/>
    <p:sldId id="1220" r:id="rId20"/>
    <p:sldId id="1221" r:id="rId21"/>
    <p:sldId id="1222" r:id="rId22"/>
    <p:sldId id="1210" r:id="rId23"/>
    <p:sldId id="1194" r:id="rId24"/>
    <p:sldId id="1243" r:id="rId25"/>
    <p:sldId id="1196" r:id="rId26"/>
    <p:sldId id="1197" r:id="rId27"/>
    <p:sldId id="1198" r:id="rId28"/>
    <p:sldId id="1199" r:id="rId29"/>
    <p:sldId id="1202" r:id="rId30"/>
    <p:sldId id="1212" r:id="rId31"/>
    <p:sldId id="1213" r:id="rId32"/>
    <p:sldId id="1214" r:id="rId33"/>
    <p:sldId id="1215" r:id="rId34"/>
    <p:sldId id="1216" r:id="rId35"/>
    <p:sldId id="1208" r:id="rId36"/>
    <p:sldId id="1209" r:id="rId37"/>
    <p:sldId id="1211" r:id="rId38"/>
    <p:sldId id="1240" r:id="rId39"/>
    <p:sldId id="1241" r:id="rId40"/>
    <p:sldId id="1166" r:id="rId41"/>
    <p:sldId id="1185" r:id="rId42"/>
    <p:sldId id="1183" r:id="rId43"/>
    <p:sldId id="1235" r:id="rId44"/>
    <p:sldId id="1237" r:id="rId45"/>
    <p:sldId id="1191" r:id="rId46"/>
    <p:sldId id="1192" r:id="rId47"/>
    <p:sldId id="1193" r:id="rId48"/>
    <p:sldId id="1165" r:id="rId49"/>
    <p:sldId id="1178" r:id="rId50"/>
    <p:sldId id="1189" r:id="rId51"/>
    <p:sldId id="1176" r:id="rId52"/>
    <p:sldId id="1181" r:id="rId53"/>
    <p:sldId id="1177" r:id="rId54"/>
    <p:sldId id="1182" r:id="rId55"/>
    <p:sldId id="1190" r:id="rId56"/>
    <p:sldId id="1115" r:id="rId57"/>
  </p:sldIdLst>
  <p:sldSz cx="9144000" cy="5143500" type="screen16x9"/>
  <p:notesSz cx="6797675" cy="987425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89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7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66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54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943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132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320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509" algn="l" defTabSz="914378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3">
          <p15:clr>
            <a:srgbClr val="A4A3A4"/>
          </p15:clr>
        </p15:guide>
        <p15:guide id="2" pos="329">
          <p15:clr>
            <a:srgbClr val="A4A3A4"/>
          </p15:clr>
        </p15:guide>
        <p15:guide id="3" orient="horz" pos="970">
          <p15:clr>
            <a:srgbClr val="A4A3A4"/>
          </p15:clr>
        </p15:guide>
        <p15:guide id="4" pos="2417">
          <p15:clr>
            <a:srgbClr val="A4A3A4"/>
          </p15:clr>
        </p15:guide>
        <p15:guide id="5" pos="3905">
          <p15:clr>
            <a:srgbClr val="A4A3A4"/>
          </p15:clr>
        </p15:guide>
        <p15:guide id="6" orient="horz" pos="2778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894">
          <p15:clr>
            <a:srgbClr val="A4A3A4"/>
          </p15:clr>
        </p15:guide>
        <p15:guide id="9" orient="horz" pos="1051">
          <p15:clr>
            <a:srgbClr val="A4A3A4"/>
          </p15:clr>
        </p15:guide>
        <p15:guide id="10" pos="1115">
          <p15:clr>
            <a:srgbClr val="A4A3A4"/>
          </p15:clr>
        </p15:guide>
        <p15:guide id="11" pos="3015">
          <p15:clr>
            <a:srgbClr val="A4A3A4"/>
          </p15:clr>
        </p15:guide>
        <p15:guide id="12" pos="470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14"/>
    <a:srgbClr val="B80016"/>
    <a:srgbClr val="666666"/>
    <a:srgbClr val="000000"/>
    <a:srgbClr val="C500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7337" autoAdjust="0"/>
  </p:normalViewPr>
  <p:slideViewPr>
    <p:cSldViewPr snapToGrid="0" snapToObjects="1">
      <p:cViewPr>
        <p:scale>
          <a:sx n="125" d="100"/>
          <a:sy n="125" d="100"/>
        </p:scale>
        <p:origin x="-588" y="-96"/>
      </p:cViewPr>
      <p:guideLst>
        <p:guide orient="horz" pos="253"/>
        <p:guide orient="horz" pos="970"/>
        <p:guide orient="horz" pos="2778"/>
        <p:guide orient="horz" pos="1008"/>
        <p:guide orient="horz" pos="894"/>
        <p:guide orient="horz" pos="1051"/>
        <p:guide pos="329"/>
        <p:guide pos="2417"/>
        <p:guide pos="3905"/>
        <p:guide pos="1115"/>
        <p:guide pos="3015"/>
        <p:guide pos="47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270" y="-90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/>
            </a:pPr>
            <a:r>
              <a:rPr lang="ru-RU" sz="1200" b="1" dirty="0" smtClean="0"/>
              <a:t>Численность населения, все возраста и все регионы,</a:t>
            </a:r>
            <a:r>
              <a:rPr lang="ru-RU" sz="1200" b="1" baseline="0" dirty="0" smtClean="0"/>
              <a:t> </a:t>
            </a:r>
            <a:r>
              <a:rPr lang="ru-RU" sz="1200" b="1" dirty="0" smtClean="0"/>
              <a:t>млн. человек</a:t>
            </a:r>
            <a:endParaRPr lang="ru-RU" sz="1200" b="1" dirty="0"/>
          </a:p>
        </c:rich>
      </c:tx>
      <c:layout>
        <c:manualLayout>
          <c:xMode val="edge"/>
          <c:yMode val="edge"/>
          <c:x val="7.6882786987919607E-3"/>
          <c:y val="3.5599293629426397E-2"/>
        </c:manualLayout>
      </c:layout>
    </c:title>
    <c:plotArea>
      <c:layout>
        <c:manualLayout>
          <c:layoutTarget val="inner"/>
          <c:xMode val="edge"/>
          <c:yMode val="edge"/>
          <c:x val="3.4749336066719601E-2"/>
          <c:y val="0.23742028402522364"/>
          <c:w val="0.94601274174801253"/>
          <c:h val="0.637099225054716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/>
            </a:solidFill>
            <a:ln>
              <a:solidFill>
                <a:srgbClr val="3EB1CC"/>
              </a:solidFill>
            </a:ln>
          </c:spPr>
          <c:dPt>
            <c:idx val="4"/>
            <c:spPr>
              <a:solidFill>
                <a:schemeClr val="bg2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40-4313-83D5-92C2E2B4EC28}"/>
              </c:ext>
            </c:extLst>
          </c:dPt>
          <c:dPt>
            <c:idx val="5"/>
            <c:spPr>
              <a:solidFill>
                <a:schemeClr val="bg2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40-4313-83D5-92C2E2B4EC28}"/>
              </c:ext>
            </c:extLst>
          </c:dPt>
          <c:dPt>
            <c:idx val="6"/>
            <c:spPr>
              <a:solidFill>
                <a:schemeClr val="bg2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40-4313-83D5-92C2E2B4EC28}"/>
              </c:ext>
            </c:extLst>
          </c:dPt>
          <c:dPt>
            <c:idx val="8"/>
            <c:spPr>
              <a:solidFill>
                <a:schemeClr val="lt1"/>
              </a:solidFill>
              <a:ln w="25400" cap="flat" cmpd="sng" algn="ctr">
                <a:solidFill>
                  <a:srgbClr val="3EB1CC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40-4313-83D5-92C2E2B4EC28}"/>
              </c:ext>
            </c:extLst>
          </c:dPt>
          <c:dPt>
            <c:idx val="9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40-4313-83D5-92C2E2B4EC28}"/>
              </c:ext>
            </c:extLst>
          </c:dPt>
          <c:dPt>
            <c:idx val="1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40-4313-83D5-92C2E2B4EC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Лист1!$A$2:$A$31</c:f>
              <c:strCache>
                <c:ptCount val="11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2020F</c:v>
                </c:pt>
                <c:pt idx="9">
                  <c:v>2025F</c:v>
                </c:pt>
                <c:pt idx="10">
                  <c:v>2030F</c:v>
                </c:pt>
              </c:strCache>
            </c:strRef>
          </c:cat>
          <c:val>
            <c:numRef>
              <c:f>Лист1!$B$2:$B$31</c:f>
              <c:numCache>
                <c:formatCode>0.0</c:formatCode>
                <c:ptCount val="11"/>
                <c:pt idx="0">
                  <c:v>146.30000000000001</c:v>
                </c:pt>
                <c:pt idx="1">
                  <c:v>143.80000000000001</c:v>
                </c:pt>
                <c:pt idx="2">
                  <c:v>142.9</c:v>
                </c:pt>
                <c:pt idx="3">
                  <c:v>142.9</c:v>
                </c:pt>
                <c:pt idx="4">
                  <c:v>143</c:v>
                </c:pt>
                <c:pt idx="5">
                  <c:v>143.30000000000001</c:v>
                </c:pt>
                <c:pt idx="6">
                  <c:v>143.69999999999999</c:v>
                </c:pt>
                <c:pt idx="7">
                  <c:v>146.31</c:v>
                </c:pt>
                <c:pt idx="8">
                  <c:v>146.85070000000007</c:v>
                </c:pt>
                <c:pt idx="9">
                  <c:v>145.40460000000002</c:v>
                </c:pt>
                <c:pt idx="10">
                  <c:v>142.572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40-4313-83D5-92C2E2B4EC28}"/>
            </c:ext>
          </c:extLst>
        </c:ser>
        <c:dLbls>
          <c:showVal val="1"/>
        </c:dLbls>
        <c:gapWidth val="75"/>
        <c:axId val="170551552"/>
        <c:axId val="175416064"/>
      </c:barChart>
      <c:catAx>
        <c:axId val="170551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ru-RU"/>
          </a:p>
        </c:txPr>
        <c:crossAx val="175416064"/>
        <c:crosses val="autoZero"/>
        <c:auto val="1"/>
        <c:lblAlgn val="ctr"/>
        <c:lblOffset val="100"/>
        <c:tickLblSkip val="1"/>
      </c:catAx>
      <c:valAx>
        <c:axId val="175416064"/>
        <c:scaling>
          <c:orientation val="minMax"/>
          <c:min val="130"/>
        </c:scaling>
        <c:axPos val="l"/>
        <c:numFmt formatCode="#,##0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0551552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520550333086915"/>
          <c:y val="0.13078761731880087"/>
          <c:w val="0.47944181281205595"/>
          <c:h val="0.838854018017417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2 015</c:v>
                </c:pt>
              </c:strCache>
            </c:strRef>
          </c:tx>
          <c:spPr>
            <a:solidFill>
              <a:schemeClr val="accent4"/>
            </a:solidFill>
            <a:ln w="28575">
              <a:noFill/>
            </a:ln>
            <a:effectLst/>
          </c:spPr>
          <c:dLbls>
            <c:delete val="1"/>
          </c:dLbls>
          <c:cat>
            <c:strRef>
              <c:f>Лист1!$A$2:$A$11</c:f>
              <c:strCache>
                <c:ptCount val="10"/>
                <c:pt idx="0">
                  <c:v>Лекарственные препараты / Пищевые добавки</c:v>
                </c:pt>
                <c:pt idx="1">
                  <c:v>Ритейл</c:v>
                </c:pt>
                <c:pt idx="2">
                  <c:v>Косметика / Средства гигиены</c:v>
                </c:pt>
                <c:pt idx="3">
                  <c:v>Транспорт</c:v>
                </c:pt>
                <c:pt idx="4">
                  <c:v>Продукты питания</c:v>
                </c:pt>
                <c:pt idx="5">
                  <c:v>Массовые мероприятия</c:v>
                </c:pt>
                <c:pt idx="6">
                  <c:v>Услуги связи</c:v>
                </c:pt>
                <c:pt idx="7">
                  <c:v>Безалкогольные напитки</c:v>
                </c:pt>
                <c:pt idx="8">
                  <c:v>Кондитерские изделия</c:v>
                </c:pt>
                <c:pt idx="9">
                  <c:v>Финансовые услуги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0.16456876881384397</c:v>
                </c:pt>
                <c:pt idx="1">
                  <c:v>0.15300359530516541</c:v>
                </c:pt>
                <c:pt idx="2">
                  <c:v>7.5864394759488418E-2</c:v>
                </c:pt>
                <c:pt idx="3">
                  <c:v>7.3991747686612638E-2</c:v>
                </c:pt>
                <c:pt idx="4">
                  <c:v>7.0368819637856392E-2</c:v>
                </c:pt>
                <c:pt idx="5">
                  <c:v>5.5110559073238523E-2</c:v>
                </c:pt>
                <c:pt idx="6">
                  <c:v>4.6766685956453419E-2</c:v>
                </c:pt>
                <c:pt idx="7">
                  <c:v>4.3493742754655486E-2</c:v>
                </c:pt>
                <c:pt idx="8">
                  <c:v>4.1364680053623648E-2</c:v>
                </c:pt>
                <c:pt idx="9">
                  <c:v>3.8606643293095405E-2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B6-4286-8C6D-454A1A1F56A6}"/>
            </c:ext>
          </c:extLst>
        </c:ser>
        <c:dLbls>
          <c:showVal val="1"/>
        </c:dLbls>
        <c:gapWidth val="50"/>
        <c:axId val="176022272"/>
        <c:axId val="176023808"/>
      </c:barChart>
      <c:catAx>
        <c:axId val="176022272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050" b="0">
                <a:solidFill>
                  <a:schemeClr val="tx1">
                    <a:lumMod val="75000"/>
                  </a:schemeClr>
                </a:solidFill>
              </a:defRPr>
            </a:pPr>
            <a:endParaRPr lang="ru-RU"/>
          </a:p>
        </c:txPr>
        <c:crossAx val="176023808"/>
        <c:crosses val="autoZero"/>
        <c:lblAlgn val="ctr"/>
        <c:lblOffset val="100"/>
      </c:catAx>
      <c:valAx>
        <c:axId val="176023808"/>
        <c:scaling>
          <c:orientation val="minMax"/>
        </c:scaling>
        <c:axPos val="t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60222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2394223742919799"/>
          <c:y val="8.5481314370400213E-2"/>
          <c:w val="0.44361033377110393"/>
          <c:h val="0.886394137494348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2 015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 w="28575">
              <a:solidFill>
                <a:srgbClr val="ECA245">
                  <a:alpha val="0"/>
                </a:srgbClr>
              </a:solidFill>
            </a:ln>
            <a:effectLst/>
          </c:spPr>
          <c:cat>
            <c:strRef>
              <c:f>Лист1!$A$2:$A$16</c:f>
              <c:strCache>
                <c:ptCount val="15"/>
                <c:pt idx="0">
                  <c:v>Ритейл</c:v>
                </c:pt>
                <c:pt idx="1">
                  <c:v>Лекарственные препараты / Пищевые добавки</c:v>
                </c:pt>
                <c:pt idx="2">
                  <c:v>Одежда и обувь</c:v>
                </c:pt>
                <c:pt idx="3">
                  <c:v>Косметика / Средства гигиены</c:v>
                </c:pt>
                <c:pt idx="4">
                  <c:v>Финансовые услуги</c:v>
                </c:pt>
                <c:pt idx="5">
                  <c:v>Транспорт</c:v>
                </c:pt>
                <c:pt idx="6">
                  <c:v>СМИ</c:v>
                </c:pt>
                <c:pt idx="7">
                  <c:v>Часы / Ювелирные изделия</c:v>
                </c:pt>
                <c:pt idx="8">
                  <c:v>Массовые мероприятия</c:v>
                </c:pt>
                <c:pt idx="9">
                  <c:v>Парфюмерия</c:v>
                </c:pt>
                <c:pt idx="10">
                  <c:v>Недвижимость</c:v>
                </c:pt>
                <c:pt idx="11">
                  <c:v>Медицинские услуги</c:v>
                </c:pt>
                <c:pt idx="12">
                  <c:v>Строительство и ремонт</c:v>
                </c:pt>
                <c:pt idx="13">
                  <c:v>Медицинское оборудывание и материалы</c:v>
                </c:pt>
                <c:pt idx="14">
                  <c:v>Мебель / Интерьер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0.17940339162030025</c:v>
                </c:pt>
                <c:pt idx="1">
                  <c:v>0.11131712497372008</c:v>
                </c:pt>
                <c:pt idx="2">
                  <c:v>0.10501087524003012</c:v>
                </c:pt>
                <c:pt idx="3">
                  <c:v>7.5585929802879023E-2</c:v>
                </c:pt>
                <c:pt idx="4">
                  <c:v>7.5129612623121719E-2</c:v>
                </c:pt>
                <c:pt idx="5">
                  <c:v>6.9314051597674814E-2</c:v>
                </c:pt>
                <c:pt idx="6">
                  <c:v>6.8603018529283535E-2</c:v>
                </c:pt>
                <c:pt idx="7">
                  <c:v>6.5667704429480528E-2</c:v>
                </c:pt>
                <c:pt idx="8">
                  <c:v>4.5944491995081924E-2</c:v>
                </c:pt>
                <c:pt idx="9">
                  <c:v>4.2314107325483914E-2</c:v>
                </c:pt>
                <c:pt idx="10">
                  <c:v>2.8916143015738829E-2</c:v>
                </c:pt>
                <c:pt idx="11">
                  <c:v>2.0031228580308577E-2</c:v>
                </c:pt>
                <c:pt idx="12">
                  <c:v>1.8891571643894319E-2</c:v>
                </c:pt>
                <c:pt idx="13">
                  <c:v>1.7632083914758546E-2</c:v>
                </c:pt>
                <c:pt idx="14">
                  <c:v>1.6598253193065765E-2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28-4412-AE7E-AA152878F83A}"/>
            </c:ext>
          </c:extLst>
        </c:ser>
        <c:gapWidth val="182"/>
        <c:axId val="176616576"/>
        <c:axId val="176618112"/>
      </c:barChart>
      <c:catAx>
        <c:axId val="176616576"/>
        <c:scaling>
          <c:orientation val="maxMin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6618112"/>
        <c:crosses val="autoZero"/>
        <c:auto val="1"/>
        <c:lblAlgn val="ctr"/>
        <c:lblOffset val="100"/>
      </c:catAx>
      <c:valAx>
        <c:axId val="176618112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766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60000"/>
              <a:lumOff val="40000"/>
            </a:schemeClr>
          </a:solidFill>
          <a:latin typeface="+mj-lt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520550333086893"/>
          <c:y val="0.13078761731880087"/>
          <c:w val="0.47944181281205583"/>
          <c:h val="0.8388540180174175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A034"/>
            </a:solidFill>
            <a:ln w="28575">
              <a:noFill/>
            </a:ln>
            <a:effectLst/>
          </c:spPr>
          <c:cat>
            <c:strRef>
              <c:f>Лист1!$A$2:$A$16</c:f>
              <c:strCache>
                <c:ptCount val="15"/>
                <c:pt idx="0">
                  <c:v>Ритейл</c:v>
                </c:pt>
                <c:pt idx="1">
                  <c:v>Лекарственные препараты / Пищевые добавки</c:v>
                </c:pt>
                <c:pt idx="2">
                  <c:v>Одежда и обувь</c:v>
                </c:pt>
                <c:pt idx="3">
                  <c:v>Косметика / Средства гигиены</c:v>
                </c:pt>
                <c:pt idx="4">
                  <c:v>Финансовые услуги</c:v>
                </c:pt>
                <c:pt idx="5">
                  <c:v>Транспорт</c:v>
                </c:pt>
                <c:pt idx="6">
                  <c:v>СМИ</c:v>
                </c:pt>
                <c:pt idx="7">
                  <c:v>Часы / Ювелирные изделия</c:v>
                </c:pt>
                <c:pt idx="8">
                  <c:v>Массовые мероприятия</c:v>
                </c:pt>
                <c:pt idx="9">
                  <c:v>Парфюмерия</c:v>
                </c:pt>
                <c:pt idx="10">
                  <c:v>Недвижимость</c:v>
                </c:pt>
                <c:pt idx="11">
                  <c:v>Медицинские услуги</c:v>
                </c:pt>
                <c:pt idx="12">
                  <c:v>Строительство и ремонт</c:v>
                </c:pt>
                <c:pt idx="13">
                  <c:v>Медицинское оборудование и материалы</c:v>
                </c:pt>
                <c:pt idx="14">
                  <c:v>Мебель / Интерьер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0.18005249754673572</c:v>
                </c:pt>
                <c:pt idx="1">
                  <c:v>0.11135258186395662</c:v>
                </c:pt>
                <c:pt idx="2">
                  <c:v>0.10502015693266574</c:v>
                </c:pt>
                <c:pt idx="3">
                  <c:v>7.5617978489098611E-2</c:v>
                </c:pt>
                <c:pt idx="4">
                  <c:v>7.5053267393717538E-2</c:v>
                </c:pt>
                <c:pt idx="5">
                  <c:v>6.9315399114773815E-2</c:v>
                </c:pt>
                <c:pt idx="6">
                  <c:v>6.8574970220226641E-2</c:v>
                </c:pt>
                <c:pt idx="7">
                  <c:v>6.5716639362613863E-2</c:v>
                </c:pt>
                <c:pt idx="8">
                  <c:v>4.5906408296986778E-2</c:v>
                </c:pt>
                <c:pt idx="9">
                  <c:v>4.2315839221903101E-2</c:v>
                </c:pt>
                <c:pt idx="10">
                  <c:v>2.8917326539809472E-2</c:v>
                </c:pt>
                <c:pt idx="11">
                  <c:v>2.0032048449029373E-2</c:v>
                </c:pt>
                <c:pt idx="12">
                  <c:v>1.8892344866995245E-2</c:v>
                </c:pt>
                <c:pt idx="13">
                  <c:v>1.7629718016758108E-2</c:v>
                </c:pt>
                <c:pt idx="14">
                  <c:v>1.6617297821576817E-2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0A-4069-84EE-995939062E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Лист1!$A$2:$A$16</c:f>
              <c:strCache>
                <c:ptCount val="15"/>
                <c:pt idx="0">
                  <c:v>Ритейл</c:v>
                </c:pt>
                <c:pt idx="1">
                  <c:v>Лекарственные препараты / Пищевые добавки</c:v>
                </c:pt>
                <c:pt idx="2">
                  <c:v>Одежда и обувь</c:v>
                </c:pt>
                <c:pt idx="3">
                  <c:v>Косметика / Средства гигиены</c:v>
                </c:pt>
                <c:pt idx="4">
                  <c:v>Финансовые услуги</c:v>
                </c:pt>
                <c:pt idx="5">
                  <c:v>Транспорт</c:v>
                </c:pt>
                <c:pt idx="6">
                  <c:v>СМИ</c:v>
                </c:pt>
                <c:pt idx="7">
                  <c:v>Часы / Ювелирные изделия</c:v>
                </c:pt>
                <c:pt idx="8">
                  <c:v>Массовые мероприятия</c:v>
                </c:pt>
                <c:pt idx="9">
                  <c:v>Парфюмерия</c:v>
                </c:pt>
                <c:pt idx="10">
                  <c:v>Недвижимость</c:v>
                </c:pt>
                <c:pt idx="11">
                  <c:v>Медицинские услуги</c:v>
                </c:pt>
                <c:pt idx="12">
                  <c:v>Строительство и ремонт</c:v>
                </c:pt>
                <c:pt idx="13">
                  <c:v>Медицинское оборудование и материалы</c:v>
                </c:pt>
                <c:pt idx="14">
                  <c:v>Мебель / Интерьер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0.18856595051944641</c:v>
                </c:pt>
                <c:pt idx="1">
                  <c:v>9.9136598003513973E-2</c:v>
                </c:pt>
                <c:pt idx="2">
                  <c:v>0.10135942733590438</c:v>
                </c:pt>
                <c:pt idx="3">
                  <c:v>8.074425100572577E-2</c:v>
                </c:pt>
                <c:pt idx="4">
                  <c:v>6.6684257540976372E-2</c:v>
                </c:pt>
                <c:pt idx="5">
                  <c:v>8.5114322175233986E-2</c:v>
                </c:pt>
                <c:pt idx="6">
                  <c:v>6.0185421097950033E-2</c:v>
                </c:pt>
                <c:pt idx="7">
                  <c:v>6.2423792087233441E-2</c:v>
                </c:pt>
                <c:pt idx="8">
                  <c:v>3.9298008117998405E-2</c:v>
                </c:pt>
                <c:pt idx="9">
                  <c:v>4.2914010796859532E-2</c:v>
                </c:pt>
                <c:pt idx="10">
                  <c:v>3.4718032624685348E-2</c:v>
                </c:pt>
                <c:pt idx="11">
                  <c:v>2.2049809231779523E-2</c:v>
                </c:pt>
                <c:pt idx="12">
                  <c:v>1.5409766213067824E-2</c:v>
                </c:pt>
                <c:pt idx="13">
                  <c:v>1.7302384989646362E-2</c:v>
                </c:pt>
                <c:pt idx="14">
                  <c:v>1.683735871330545E-2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0A-4069-84EE-995939062E2F}"/>
            </c:ext>
          </c:extLst>
        </c:ser>
        <c:gapWidth val="50"/>
        <c:axId val="177930240"/>
        <c:axId val="177931776"/>
      </c:barChart>
      <c:catAx>
        <c:axId val="177930240"/>
        <c:scaling>
          <c:orientation val="maxMin"/>
        </c:scaling>
        <c:delete val="1"/>
        <c:axPos val="l"/>
        <c:numFmt formatCode="General" sourceLinked="0"/>
        <c:majorTickMark val="none"/>
        <c:tickLblPos val="none"/>
        <c:crossAx val="177931776"/>
        <c:crosses val="autoZero"/>
        <c:auto val="1"/>
        <c:lblAlgn val="ctr"/>
        <c:lblOffset val="100"/>
      </c:catAx>
      <c:valAx>
        <c:axId val="177931776"/>
        <c:scaling>
          <c:orientation val="minMax"/>
        </c:scaling>
        <c:axPos val="t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793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045273650792446"/>
          <c:y val="0.85298419958902683"/>
          <c:w val="7.9217467820043116E-2"/>
          <c:h val="0.1418089787199461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2394223742919765"/>
          <c:y val="8.5481314370400213E-2"/>
          <c:w val="0.44361033377110393"/>
          <c:h val="0.886394137494348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январь-июль 2015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 w="28575">
              <a:solidFill>
                <a:srgbClr val="ECA245">
                  <a:alpha val="0"/>
                </a:srgbClr>
              </a:solidFill>
            </a:ln>
            <a:effectLst/>
          </c:spPr>
          <c:cat>
            <c:strRef>
              <c:f>Лист1!$A$2:$A$16</c:f>
              <c:strCache>
                <c:ptCount val="15"/>
                <c:pt idx="0">
                  <c:v>Mercury</c:v>
                </c:pt>
                <c:pt idx="1">
                  <c:v>LVMH</c:v>
                </c:pt>
                <c:pt idx="2">
                  <c:v>Procter &amp; Gamble</c:v>
                </c:pt>
                <c:pt idx="3">
                  <c:v>L'Oreal</c:v>
                </c:pt>
                <c:pt idx="4">
                  <c:v>Эвалар</c:v>
                </c:pt>
                <c:pt idx="5">
                  <c:v>Volkswagen</c:v>
                </c:pt>
                <c:pt idx="6">
                  <c:v>Панда Риа</c:v>
                </c:pt>
                <c:pt idx="7">
                  <c:v>Richemont Group</c:v>
                </c:pt>
                <c:pt idx="8">
                  <c:v>Chanel</c:v>
                </c:pt>
                <c:pt idx="9">
                  <c:v>Елатоминский приборный завод</c:v>
                </c:pt>
                <c:pt idx="10">
                  <c:v>Материа Медика</c:v>
                </c:pt>
                <c:pt idx="11">
                  <c:v>Директ-Почта</c:v>
                </c:pt>
                <c:pt idx="12">
                  <c:v>Сбербанк-России</c:v>
                </c:pt>
                <c:pt idx="13">
                  <c:v>Зелдис</c:v>
                </c:pt>
                <c:pt idx="14">
                  <c:v>Calzedonia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2.873825513140503E-2</c:v>
                </c:pt>
                <c:pt idx="1">
                  <c:v>2.6616648064251291E-2</c:v>
                </c:pt>
                <c:pt idx="2">
                  <c:v>2.3552905014577716E-2</c:v>
                </c:pt>
                <c:pt idx="3">
                  <c:v>2.3549578258779152E-2</c:v>
                </c:pt>
                <c:pt idx="4">
                  <c:v>2.2815406173136276E-2</c:v>
                </c:pt>
                <c:pt idx="5">
                  <c:v>1.6821708515320444E-2</c:v>
                </c:pt>
                <c:pt idx="6">
                  <c:v>9.6515864803696817E-3</c:v>
                </c:pt>
                <c:pt idx="7">
                  <c:v>9.0322614261956983E-3</c:v>
                </c:pt>
                <c:pt idx="8">
                  <c:v>9.0138095599010207E-3</c:v>
                </c:pt>
                <c:pt idx="9">
                  <c:v>8.4754043409847307E-3</c:v>
                </c:pt>
                <c:pt idx="10">
                  <c:v>8.3050686420959551E-3</c:v>
                </c:pt>
                <c:pt idx="11">
                  <c:v>7.602011139756973E-3</c:v>
                </c:pt>
                <c:pt idx="12">
                  <c:v>6.8056281459938752E-3</c:v>
                </c:pt>
                <c:pt idx="13">
                  <c:v>6.0717511013922568E-3</c:v>
                </c:pt>
                <c:pt idx="14">
                  <c:v>6.0666305817357012E-3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F-46C4-810D-BD0D5935107F}"/>
            </c:ext>
          </c:extLst>
        </c:ser>
        <c:gapWidth val="182"/>
        <c:axId val="178448256"/>
        <c:axId val="178449792"/>
      </c:barChart>
      <c:catAx>
        <c:axId val="178448256"/>
        <c:scaling>
          <c:orientation val="maxMin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8449792"/>
        <c:crosses val="autoZero"/>
        <c:auto val="1"/>
        <c:lblAlgn val="ctr"/>
        <c:lblOffset val="100"/>
      </c:catAx>
      <c:valAx>
        <c:axId val="178449792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7844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60000"/>
              <a:lumOff val="40000"/>
            </a:schemeClr>
          </a:solidFill>
          <a:latin typeface="+mj-lt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520550333086876"/>
          <c:y val="0.13078761731880087"/>
          <c:w val="0.47944181281205572"/>
          <c:h val="0.8388540180174173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 w="28575">
              <a:noFill/>
            </a:ln>
            <a:effectLst/>
          </c:spPr>
          <c:cat>
            <c:strRef>
              <c:f>Лист1!$A$2:$A$16</c:f>
              <c:strCache>
                <c:ptCount val="15"/>
                <c:pt idx="0">
                  <c:v>MERCURY</c:v>
                </c:pt>
                <c:pt idx="1">
                  <c:v>LOUIS VUITTON MOET HENNESSY SA</c:v>
                </c:pt>
                <c:pt idx="2">
                  <c:v>PROCTER &amp; GAMBLE</c:v>
                </c:pt>
                <c:pt idx="3">
                  <c:v>L'OREAL</c:v>
                </c:pt>
                <c:pt idx="4">
                  <c:v>ЭВАЛАР</c:v>
                </c:pt>
                <c:pt idx="5">
                  <c:v>VOLKSWAGEN</c:v>
                </c:pt>
                <c:pt idx="6">
                  <c:v>ПАНДА РИА</c:v>
                </c:pt>
                <c:pt idx="7">
                  <c:v>RICHEMONT GROUP</c:v>
                </c:pt>
                <c:pt idx="8">
                  <c:v>CHANEL</c:v>
                </c:pt>
                <c:pt idx="9">
                  <c:v>ЕЛАТОМСКИЙ ПРИБОРНЫЙ ЗАВОД</c:v>
                </c:pt>
                <c:pt idx="10">
                  <c:v>МАТЕРИА МЕДИКА</c:v>
                </c:pt>
                <c:pt idx="11">
                  <c:v>ДИРЕКТ-ПОЧТА</c:v>
                </c:pt>
                <c:pt idx="12">
                  <c:v>СБЕРБАНК РОССИИ</c:v>
                </c:pt>
                <c:pt idx="13">
                  <c:v>ЗЕЛДИС</c:v>
                </c:pt>
                <c:pt idx="14">
                  <c:v>CALZEDONIA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2.8739431374608604E-2</c:v>
                </c:pt>
                <c:pt idx="1">
                  <c:v>2.6617737471080101E-2</c:v>
                </c:pt>
                <c:pt idx="2">
                  <c:v>2.3553869023851138E-2</c:v>
                </c:pt>
                <c:pt idx="3">
                  <c:v>2.3550542131889975E-2</c:v>
                </c:pt>
                <c:pt idx="4">
                  <c:v>2.2816339996930581E-2</c:v>
                </c:pt>
                <c:pt idx="5">
                  <c:v>1.6822397019901583E-2</c:v>
                </c:pt>
                <c:pt idx="6">
                  <c:v>9.6519815152438463E-3</c:v>
                </c:pt>
                <c:pt idx="7">
                  <c:v>9.032631112388112E-3</c:v>
                </c:pt>
                <c:pt idx="8">
                  <c:v>9.0141784908671519E-3</c:v>
                </c:pt>
                <c:pt idx="9">
                  <c:v>8.4757512352796605E-3</c:v>
                </c:pt>
                <c:pt idx="10">
                  <c:v>8.3054085646312725E-3</c:v>
                </c:pt>
                <c:pt idx="11">
                  <c:v>7.6023222864809439E-3</c:v>
                </c:pt>
                <c:pt idx="12">
                  <c:v>6.8059066971381506E-3</c:v>
                </c:pt>
                <c:pt idx="13">
                  <c:v>6.0719996152958731E-3</c:v>
                </c:pt>
                <c:pt idx="14">
                  <c:v>6.0668788860589054E-3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2E-4196-BA51-606436BB74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7911E">
                <a:lumMod val="40000"/>
                <a:lumOff val="60000"/>
              </a:srgbClr>
            </a:solidFill>
          </c:spPr>
          <c:cat>
            <c:strRef>
              <c:f>Лист1!$A$2:$A$16</c:f>
              <c:strCache>
                <c:ptCount val="15"/>
                <c:pt idx="0">
                  <c:v>MERCURY</c:v>
                </c:pt>
                <c:pt idx="1">
                  <c:v>LOUIS VUITTON MOET HENNESSY SA</c:v>
                </c:pt>
                <c:pt idx="2">
                  <c:v>PROCTER &amp; GAMBLE</c:v>
                </c:pt>
                <c:pt idx="3">
                  <c:v>L'OREAL</c:v>
                </c:pt>
                <c:pt idx="4">
                  <c:v>ЭВАЛАР</c:v>
                </c:pt>
                <c:pt idx="5">
                  <c:v>VOLKSWAGEN</c:v>
                </c:pt>
                <c:pt idx="6">
                  <c:v>ПАНДА РИА</c:v>
                </c:pt>
                <c:pt idx="7">
                  <c:v>RICHEMONT GROUP</c:v>
                </c:pt>
                <c:pt idx="8">
                  <c:v>CHANEL</c:v>
                </c:pt>
                <c:pt idx="9">
                  <c:v>ЕЛАТОМСКИЙ ПРИБОРНЫЙ ЗАВОД</c:v>
                </c:pt>
                <c:pt idx="10">
                  <c:v>МАТЕРИА МЕДИКА</c:v>
                </c:pt>
                <c:pt idx="11">
                  <c:v>ДИРЕКТ-ПОЧТА</c:v>
                </c:pt>
                <c:pt idx="12">
                  <c:v>СБЕРБАНК РОССИИ</c:v>
                </c:pt>
                <c:pt idx="13">
                  <c:v>ЗЕЛДИС</c:v>
                </c:pt>
                <c:pt idx="14">
                  <c:v>CALZEDONIA</c:v>
                </c:pt>
              </c:strCache>
            </c:strRef>
          </c:cat>
          <c:val>
            <c:numRef>
              <c:f>Лист1!$C$2:$C$16</c:f>
              <c:numCache>
                <c:formatCode>0.0%</c:formatCode>
                <c:ptCount val="15"/>
                <c:pt idx="0">
                  <c:v>2.4584976136965406E-2</c:v>
                </c:pt>
                <c:pt idx="1">
                  <c:v>2.2205629870231031E-2</c:v>
                </c:pt>
                <c:pt idx="2">
                  <c:v>3.0351657718572043E-2</c:v>
                </c:pt>
                <c:pt idx="3">
                  <c:v>2.5390702883090432E-2</c:v>
                </c:pt>
                <c:pt idx="4">
                  <c:v>2.256120632843019E-2</c:v>
                </c:pt>
                <c:pt idx="5">
                  <c:v>1.5342888533766788E-2</c:v>
                </c:pt>
                <c:pt idx="6">
                  <c:v>5.5339768710002176E-3</c:v>
                </c:pt>
                <c:pt idx="7">
                  <c:v>9.5809137895569666E-3</c:v>
                </c:pt>
                <c:pt idx="8">
                  <c:v>8.0239023642465993E-3</c:v>
                </c:pt>
                <c:pt idx="9">
                  <c:v>6.6869771057598941E-3</c:v>
                </c:pt>
                <c:pt idx="10">
                  <c:v>6.4310935351816843E-3</c:v>
                </c:pt>
                <c:pt idx="11">
                  <c:v>0</c:v>
                </c:pt>
                <c:pt idx="12">
                  <c:v>9.6519862812226662E-3</c:v>
                </c:pt>
                <c:pt idx="13">
                  <c:v>2.1990015632618516E-3</c:v>
                </c:pt>
                <c:pt idx="14">
                  <c:v>3.0810525614083754E-3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2E-4196-BA51-606436BB74E4}"/>
            </c:ext>
          </c:extLst>
        </c:ser>
        <c:gapWidth val="50"/>
        <c:axId val="179102464"/>
        <c:axId val="179104000"/>
      </c:barChart>
      <c:catAx>
        <c:axId val="179102464"/>
        <c:scaling>
          <c:orientation val="maxMin"/>
        </c:scaling>
        <c:delete val="1"/>
        <c:axPos val="l"/>
        <c:numFmt formatCode="General" sourceLinked="0"/>
        <c:majorTickMark val="none"/>
        <c:tickLblPos val="none"/>
        <c:crossAx val="179104000"/>
        <c:crosses val="autoZero"/>
        <c:auto val="1"/>
        <c:lblAlgn val="ctr"/>
        <c:lblOffset val="100"/>
      </c:catAx>
      <c:valAx>
        <c:axId val="179104000"/>
        <c:scaling>
          <c:orientation val="minMax"/>
        </c:scaling>
        <c:axPos val="t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910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87311038959186"/>
          <c:y val="0.81981030219301854"/>
          <c:w val="7.9217467820043144E-2"/>
          <c:h val="0.1418089787199461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2394223742919843"/>
          <c:y val="8.5481314370400213E-2"/>
          <c:w val="0.44361033377110393"/>
          <c:h val="0.886394137494348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2 015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 w="28575">
              <a:solidFill>
                <a:srgbClr val="ECA245">
                  <a:alpha val="0"/>
                </a:srgbClr>
              </a:solidFill>
            </a:ln>
            <a:effectLst/>
          </c:spPr>
          <c:cat>
            <c:strRef>
              <c:f>Лист1!$A$2:$A$16</c:f>
              <c:strCache>
                <c:ptCount val="15"/>
                <c:pt idx="0">
                  <c:v>Транспорт</c:v>
                </c:pt>
                <c:pt idx="1">
                  <c:v>Ритейл</c:v>
                </c:pt>
                <c:pt idx="2">
                  <c:v>Финансовые услуги</c:v>
                </c:pt>
                <c:pt idx="3">
                  <c:v>Недвижимость</c:v>
                </c:pt>
                <c:pt idx="4">
                  <c:v>Массовые мероприятия</c:v>
                </c:pt>
                <c:pt idx="5">
                  <c:v>Услуги связи</c:v>
                </c:pt>
                <c:pt idx="6">
                  <c:v>Средства связи и оборудование</c:v>
                </c:pt>
                <c:pt idx="7">
                  <c:v>Продукты питания</c:v>
                </c:pt>
                <c:pt idx="8">
                  <c:v>Косметика / Средства гигиены</c:v>
                </c:pt>
                <c:pt idx="9">
                  <c:v>Интернет</c:v>
                </c:pt>
                <c:pt idx="10">
                  <c:v>Образование и трудоустройство</c:v>
                </c:pt>
                <c:pt idx="11">
                  <c:v>СМИ</c:v>
                </c:pt>
                <c:pt idx="12">
                  <c:v>Бытовая техника</c:v>
                </c:pt>
                <c:pt idx="13">
                  <c:v>Общественные организации</c:v>
                </c:pt>
                <c:pt idx="14">
                  <c:v>Кондитерские изделия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0.30970360517094303</c:v>
                </c:pt>
                <c:pt idx="1">
                  <c:v>0.20128017308723142</c:v>
                </c:pt>
                <c:pt idx="2">
                  <c:v>7.2630618115833198E-2</c:v>
                </c:pt>
                <c:pt idx="3">
                  <c:v>6.3628547775215066E-2</c:v>
                </c:pt>
                <c:pt idx="4">
                  <c:v>5.2574080077893402E-2</c:v>
                </c:pt>
                <c:pt idx="5">
                  <c:v>5.2046529701452786E-2</c:v>
                </c:pt>
                <c:pt idx="6">
                  <c:v>4.4100423269600994E-2</c:v>
                </c:pt>
                <c:pt idx="7">
                  <c:v>3.3480610716959937E-2</c:v>
                </c:pt>
                <c:pt idx="8">
                  <c:v>3.1875866853979293E-2</c:v>
                </c:pt>
                <c:pt idx="9">
                  <c:v>2.7900381602753078E-2</c:v>
                </c:pt>
                <c:pt idx="10">
                  <c:v>2.1229352700071452E-2</c:v>
                </c:pt>
                <c:pt idx="11">
                  <c:v>2.08600293723878E-2</c:v>
                </c:pt>
                <c:pt idx="12">
                  <c:v>1.874545585603267E-2</c:v>
                </c:pt>
                <c:pt idx="13">
                  <c:v>1.5512929758204203E-2</c:v>
                </c:pt>
                <c:pt idx="14">
                  <c:v>1.4992818750361391E-2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F-497A-A247-C9F09156FA01}"/>
            </c:ext>
          </c:extLst>
        </c:ser>
        <c:gapWidth val="182"/>
        <c:axId val="182898688"/>
        <c:axId val="199319936"/>
      </c:barChart>
      <c:catAx>
        <c:axId val="182898688"/>
        <c:scaling>
          <c:orientation val="maxMin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9319936"/>
        <c:crosses val="autoZero"/>
        <c:auto val="1"/>
        <c:lblAlgn val="ctr"/>
        <c:lblOffset val="100"/>
      </c:catAx>
      <c:valAx>
        <c:axId val="199319936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1828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60000"/>
              <a:lumOff val="40000"/>
            </a:schemeClr>
          </a:solidFill>
          <a:latin typeface="+mj-lt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520550333086915"/>
          <c:y val="0.11627403536514229"/>
          <c:w val="0.47944181281205595"/>
          <c:h val="0.853367599971070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Янв.-авг. 2015</c:v>
                </c:pt>
              </c:strCache>
            </c:strRef>
          </c:tx>
          <c:spPr>
            <a:solidFill>
              <a:schemeClr val="bg2"/>
            </a:solidFill>
            <a:ln w="28575">
              <a:noFill/>
            </a:ln>
            <a:effectLst/>
          </c:spPr>
          <c:cat>
            <c:strRef>
              <c:f>Лист1!$A$2:$A$16</c:f>
              <c:strCache>
                <c:ptCount val="15"/>
                <c:pt idx="0">
                  <c:v>ТРАНСПОРТ И СОПУТСТВУЮЩИЕ ТОВАРЫ</c:v>
                </c:pt>
                <c:pt idx="1">
                  <c:v>УСЛУГИ В ОБЛАСТИ ТОРГОВЛИ</c:v>
                </c:pt>
                <c:pt idx="2">
                  <c:v>УСЛУГИ ФИНАНСОВЫЕ</c:v>
                </c:pt>
                <c:pt idx="3">
                  <c:v>УСЛУГИ ПО ОПЕРАЦИЯМ С НЕДВИЖИМОСТЬЮ</c:v>
                </c:pt>
                <c:pt idx="4">
                  <c:v>МАССОВЫЕ МЕРОПРИЯТИЯ</c:v>
                </c:pt>
                <c:pt idx="5">
                  <c:v>УСЛУГИ СВЯЗИ</c:v>
                </c:pt>
                <c:pt idx="6">
                  <c:v>СРЕДСТВА СВЯЗИ И ОБОРУДОВАНИЕ</c:v>
                </c:pt>
                <c:pt idx="7">
                  <c:v>ПРОДУКТЫ ПИТАНИЯ</c:v>
                </c:pt>
                <c:pt idx="8">
                  <c:v>ТОВАРЫ ДЛЯ КРАСОТЫ И ЗДОРОВЬЯ</c:v>
                </c:pt>
                <c:pt idx="9">
                  <c:v>УСЛУГИ В ОБЛАСТИ ИНТЕРНЕТА</c:v>
                </c:pt>
                <c:pt idx="10">
                  <c:v>УСЛУГИ В СИСТЕМЕ ОБРАЗОВАНИЯ И ТРУДОУСТРОЙСТВО</c:v>
                </c:pt>
                <c:pt idx="11">
                  <c:v>СРЕДСТВА МАССОВОЙ ИНФОРМАЦИИ</c:v>
                </c:pt>
                <c:pt idx="12">
                  <c:v>БЫТОВАЯ ТЕХНИКА</c:v>
                </c:pt>
                <c:pt idx="13">
                  <c:v>ОБЩЕСТВЕННЫЕ ОРГАНИЗАЦИИ</c:v>
                </c:pt>
                <c:pt idx="14">
                  <c:v>КОНДИТЕРСКИЕ ИЗДЕЛИЯ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0.30970360517094275</c:v>
                </c:pt>
                <c:pt idx="1">
                  <c:v>0.20128017308723128</c:v>
                </c:pt>
                <c:pt idx="2">
                  <c:v>7.2630618115833143E-2</c:v>
                </c:pt>
                <c:pt idx="3">
                  <c:v>6.3628547775215066E-2</c:v>
                </c:pt>
                <c:pt idx="4">
                  <c:v>5.2574080077893402E-2</c:v>
                </c:pt>
                <c:pt idx="5">
                  <c:v>5.2046529701452786E-2</c:v>
                </c:pt>
                <c:pt idx="6">
                  <c:v>4.4100423269600994E-2</c:v>
                </c:pt>
                <c:pt idx="7">
                  <c:v>3.3480610716959902E-2</c:v>
                </c:pt>
                <c:pt idx="8">
                  <c:v>3.1875866853979251E-2</c:v>
                </c:pt>
                <c:pt idx="9">
                  <c:v>2.7900381602753058E-2</c:v>
                </c:pt>
                <c:pt idx="10">
                  <c:v>2.1229352700071452E-2</c:v>
                </c:pt>
                <c:pt idx="11">
                  <c:v>2.0860029372387821E-2</c:v>
                </c:pt>
                <c:pt idx="12">
                  <c:v>1.8745455856032649E-2</c:v>
                </c:pt>
                <c:pt idx="13">
                  <c:v>1.5512929758204203E-2</c:v>
                </c:pt>
                <c:pt idx="14">
                  <c:v>1.4992818750361391E-2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78-4D48-ADB4-1FC62640A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Янв.-авг. 2014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cat>
            <c:strRef>
              <c:f>Лист1!$A$2:$A$16</c:f>
              <c:strCache>
                <c:ptCount val="15"/>
                <c:pt idx="0">
                  <c:v>ТРАНСПОРТ И СОПУТСТВУЮЩИЕ ТОВАРЫ</c:v>
                </c:pt>
                <c:pt idx="1">
                  <c:v>УСЛУГИ В ОБЛАСТИ ТОРГОВЛИ</c:v>
                </c:pt>
                <c:pt idx="2">
                  <c:v>УСЛУГИ ФИНАНСОВЫЕ</c:v>
                </c:pt>
                <c:pt idx="3">
                  <c:v>УСЛУГИ ПО ОПЕРАЦИЯМ С НЕДВИЖИМОСТЬЮ</c:v>
                </c:pt>
                <c:pt idx="4">
                  <c:v>МАССОВЫЕ МЕРОПРИЯТИЯ</c:v>
                </c:pt>
                <c:pt idx="5">
                  <c:v>УСЛУГИ СВЯЗИ</c:v>
                </c:pt>
                <c:pt idx="6">
                  <c:v>СРЕДСТВА СВЯЗИ И ОБОРУДОВАНИЕ</c:v>
                </c:pt>
                <c:pt idx="7">
                  <c:v>ПРОДУКТЫ ПИТАНИЯ</c:v>
                </c:pt>
                <c:pt idx="8">
                  <c:v>ТОВАРЫ ДЛЯ КРАСОТЫ И ЗДОРОВЬЯ</c:v>
                </c:pt>
                <c:pt idx="9">
                  <c:v>УСЛУГИ В ОБЛАСТИ ИНТЕРНЕТА</c:v>
                </c:pt>
                <c:pt idx="10">
                  <c:v>УСЛУГИ В СИСТЕМЕ ОБРАЗОВАНИЯ И ТРУДОУСТРОЙСТВО</c:v>
                </c:pt>
                <c:pt idx="11">
                  <c:v>СРЕДСТВА МАССОВОЙ ИНФОРМАЦИИ</c:v>
                </c:pt>
                <c:pt idx="12">
                  <c:v>БЫТОВАЯ ТЕХНИКА</c:v>
                </c:pt>
                <c:pt idx="13">
                  <c:v>ОБЩЕСТВЕННЫЕ ОРГАНИЗАЦИИ</c:v>
                </c:pt>
                <c:pt idx="14">
                  <c:v>КОНДИТЕРСКИЕ ИЗДЕЛИЯ</c:v>
                </c:pt>
              </c:strCache>
            </c:strRef>
          </c:cat>
          <c:val>
            <c:numRef>
              <c:f>Лист1!$C$2:$C$16</c:f>
              <c:numCache>
                <c:formatCode>0.0%</c:formatCode>
                <c:ptCount val="15"/>
                <c:pt idx="0">
                  <c:v>0.30479664658913685</c:v>
                </c:pt>
                <c:pt idx="1">
                  <c:v>0.2057413079186054</c:v>
                </c:pt>
                <c:pt idx="2">
                  <c:v>9.7334779781258041E-2</c:v>
                </c:pt>
                <c:pt idx="3">
                  <c:v>7.5970977597341671E-2</c:v>
                </c:pt>
                <c:pt idx="4">
                  <c:v>4.4758639858131929E-2</c:v>
                </c:pt>
                <c:pt idx="5">
                  <c:v>5.0182787759763786E-2</c:v>
                </c:pt>
                <c:pt idx="6">
                  <c:v>3.3691169067258171E-2</c:v>
                </c:pt>
                <c:pt idx="7">
                  <c:v>1.9578507361080705E-2</c:v>
                </c:pt>
                <c:pt idx="8">
                  <c:v>1.929505410116104E-2</c:v>
                </c:pt>
                <c:pt idx="9">
                  <c:v>1.7155733534506692E-2</c:v>
                </c:pt>
                <c:pt idx="10">
                  <c:v>1.8936788085633465E-2</c:v>
                </c:pt>
                <c:pt idx="11">
                  <c:v>1.8558146063480663E-2</c:v>
                </c:pt>
                <c:pt idx="12">
                  <c:v>1.2695042633314496E-2</c:v>
                </c:pt>
                <c:pt idx="13">
                  <c:v>2.2914298021063019E-2</c:v>
                </c:pt>
                <c:pt idx="14">
                  <c:v>1.3981361874515203E-2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78-4D48-ADB4-1FC62640A1EF}"/>
            </c:ext>
          </c:extLst>
        </c:ser>
        <c:gapWidth val="50"/>
        <c:axId val="231880192"/>
        <c:axId val="231881728"/>
      </c:barChart>
      <c:catAx>
        <c:axId val="231880192"/>
        <c:scaling>
          <c:orientation val="maxMin"/>
        </c:scaling>
        <c:delete val="1"/>
        <c:axPos val="l"/>
        <c:numFmt formatCode="General" sourceLinked="0"/>
        <c:majorTickMark val="none"/>
        <c:tickLblPos val="none"/>
        <c:crossAx val="231881728"/>
        <c:crosses val="autoZero"/>
        <c:auto val="1"/>
        <c:lblAlgn val="ctr"/>
        <c:lblOffset val="100"/>
      </c:catAx>
      <c:valAx>
        <c:axId val="231881728"/>
        <c:scaling>
          <c:orientation val="minMax"/>
        </c:scaling>
        <c:axPos val="t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3188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28037708905544"/>
          <c:y val="0.85592225176172843"/>
          <c:w val="0.17649838634222106"/>
          <c:h val="0.1418089787199461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05"/>
          <c:y val="0.21688737086705143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26-4166-973B-3AE3BE59E84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3607.5949999999998</c:v>
                </c:pt>
                <c:pt idx="1">
                  <c:v>2694.7555555555646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26-4166-973B-3AE3BE59E846}"/>
            </c:ext>
          </c:extLst>
        </c:ser>
        <c:axId val="298081280"/>
        <c:axId val="298083072"/>
      </c:barChart>
      <c:catAx>
        <c:axId val="29808128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98083072"/>
        <c:crosses val="autoZero"/>
        <c:auto val="1"/>
        <c:lblAlgn val="ctr"/>
        <c:lblOffset val="100"/>
      </c:catAx>
      <c:valAx>
        <c:axId val="298083072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298081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1"/>
          <c:y val="0.21688737086705145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4F-4DC7-BF52-9FB9E44A5237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4F-4DC7-BF52-9FB9E44A5237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6132.57</c:v>
                </c:pt>
                <c:pt idx="1">
                  <c:v>3867.54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4F-4DC7-BF52-9FB9E44A5237}"/>
            </c:ext>
          </c:extLst>
        </c:ser>
        <c:axId val="298236544"/>
        <c:axId val="298246528"/>
      </c:barChart>
      <c:catAx>
        <c:axId val="29823654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98246528"/>
        <c:crosses val="autoZero"/>
        <c:auto val="1"/>
        <c:lblAlgn val="ctr"/>
        <c:lblOffset val="100"/>
      </c:catAx>
      <c:valAx>
        <c:axId val="298246528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298236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+mn-lt"/>
          <a:cs typeface="Arial" pitchFamily="34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1"/>
          <c:y val="0.21688737086705145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D5-430E-8699-C0BF9A0CBCB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69870.669722222257</c:v>
                </c:pt>
                <c:pt idx="1">
                  <c:v>82970.209722222222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D5-430E-8699-C0BF9A0CBCBD}"/>
            </c:ext>
          </c:extLst>
        </c:ser>
        <c:axId val="299524864"/>
        <c:axId val="299526400"/>
      </c:barChart>
      <c:catAx>
        <c:axId val="29952486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99526400"/>
        <c:crosses val="autoZero"/>
        <c:auto val="1"/>
        <c:lblAlgn val="ctr"/>
        <c:lblOffset val="100"/>
      </c:catAx>
      <c:valAx>
        <c:axId val="299526400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299524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5.7330758183528903E-2"/>
          <c:y val="0.17368201283970897"/>
          <c:w val="0.92708504111791756"/>
          <c:h val="0.6428811451072155"/>
        </c:manualLayout>
      </c:layout>
      <c:area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6.9160000000000004</c:v>
                </c:pt>
                <c:pt idx="1">
                  <c:v>6.5830000000000002</c:v>
                </c:pt>
                <c:pt idx="2">
                  <c:v>8.604000000000001</c:v>
                </c:pt>
                <c:pt idx="3">
                  <c:v>12.212</c:v>
                </c:pt>
                <c:pt idx="4">
                  <c:v>12.081</c:v>
                </c:pt>
                <c:pt idx="5">
                  <c:v>10.879000000000016</c:v>
                </c:pt>
                <c:pt idx="6">
                  <c:v>10.227999999999998</c:v>
                </c:pt>
                <c:pt idx="7">
                  <c:v>9.4160000000000004</c:v>
                </c:pt>
                <c:pt idx="8">
                  <c:v>11.640999999999998</c:v>
                </c:pt>
                <c:pt idx="9">
                  <c:v>11.906000000000002</c:v>
                </c:pt>
                <c:pt idx="10">
                  <c:v>10.576000000000002</c:v>
                </c:pt>
                <c:pt idx="11">
                  <c:v>7.7370000000000001</c:v>
                </c:pt>
                <c:pt idx="12">
                  <c:v>5.2130000000000001</c:v>
                </c:pt>
                <c:pt idx="13">
                  <c:v>7.5669999999999975</c:v>
                </c:pt>
                <c:pt idx="14">
                  <c:v>12.242000000000001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D-4E9C-9A22-A61B22A989D7}"/>
            </c:ext>
          </c:extLst>
        </c:ser>
        <c:axId val="170635264"/>
        <c:axId val="170636800"/>
      </c:areaChart>
      <c:barChart>
        <c:barDir val="col"/>
        <c:grouping val="clustered"/>
        <c:ser>
          <c:idx val="3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Лист1!$C$2:$C$16</c:f>
              <c:numCache>
                <c:formatCode>0.0</c:formatCode>
                <c:ptCount val="15"/>
                <c:pt idx="0">
                  <c:v>9.2620000000000005</c:v>
                </c:pt>
                <c:pt idx="1">
                  <c:v>8.0040000000000013</c:v>
                </c:pt>
                <c:pt idx="2">
                  <c:v>7.1259999999999906</c:v>
                </c:pt>
                <c:pt idx="3">
                  <c:v>6.8289999999999917</c:v>
                </c:pt>
                <c:pt idx="4">
                  <c:v>9.293000000000001</c:v>
                </c:pt>
                <c:pt idx="5">
                  <c:v>12.62</c:v>
                </c:pt>
                <c:pt idx="6">
                  <c:v>12.092000000000002</c:v>
                </c:pt>
                <c:pt idx="7">
                  <c:v>10.884</c:v>
                </c:pt>
                <c:pt idx="8">
                  <c:v>10.122</c:v>
                </c:pt>
                <c:pt idx="9">
                  <c:v>9.1399999999999988</c:v>
                </c:pt>
                <c:pt idx="10">
                  <c:v>10.957000000000004</c:v>
                </c:pt>
                <c:pt idx="11">
                  <c:v>10.873000000000006</c:v>
                </c:pt>
                <c:pt idx="12">
                  <c:v>9.26</c:v>
                </c:pt>
                <c:pt idx="13">
                  <c:v>6.4279999999999955</c:v>
                </c:pt>
                <c:pt idx="14">
                  <c:v>13.377000000000002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2D-4E9C-9A22-A61B22A989D7}"/>
            </c:ext>
          </c:extLst>
        </c:ser>
        <c:gapWidth val="75"/>
        <c:axId val="170635264"/>
        <c:axId val="170636800"/>
      </c:barChart>
      <c:lineChart>
        <c:grouping val="standard"/>
        <c:ser>
          <c:idx val="0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70+</c:v>
                </c:pt>
              </c:strCache>
            </c:strRef>
          </c:cat>
          <c:val>
            <c:numRef>
              <c:f>Лист1!$D$2:$D$16</c:f>
              <c:numCache>
                <c:formatCode>0.0</c:formatCode>
                <c:ptCount val="15"/>
                <c:pt idx="0">
                  <c:v>8.0891040000000007</c:v>
                </c:pt>
                <c:pt idx="1">
                  <c:v>9.1868490000000005</c:v>
                </c:pt>
                <c:pt idx="2">
                  <c:v>9.3429090000000006</c:v>
                </c:pt>
                <c:pt idx="3">
                  <c:v>8.1104770000000013</c:v>
                </c:pt>
                <c:pt idx="4">
                  <c:v>7.377923</c:v>
                </c:pt>
                <c:pt idx="5">
                  <c:v>7.1772110000000007</c:v>
                </c:pt>
                <c:pt idx="6">
                  <c:v>9.5878840000000007</c:v>
                </c:pt>
                <c:pt idx="7">
                  <c:v>12.653707000000002</c:v>
                </c:pt>
                <c:pt idx="8">
                  <c:v>11.929661000000001</c:v>
                </c:pt>
                <c:pt idx="9">
                  <c:v>10.549670999999998</c:v>
                </c:pt>
                <c:pt idx="10">
                  <c:v>9.6143139999999985</c:v>
                </c:pt>
                <c:pt idx="11">
                  <c:v>8.5204880000000021</c:v>
                </c:pt>
                <c:pt idx="12">
                  <c:v>9.8328460000000177</c:v>
                </c:pt>
                <c:pt idx="13">
                  <c:v>9.2659320000000047</c:v>
                </c:pt>
                <c:pt idx="14">
                  <c:v>17.102589999999989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2D-4E9C-9A22-A61B22A989D7}"/>
            </c:ext>
          </c:extLst>
        </c:ser>
        <c:marker val="1"/>
        <c:axId val="170635264"/>
        <c:axId val="170636800"/>
      </c:lineChart>
      <c:catAx>
        <c:axId val="170635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0636800"/>
        <c:crosses val="autoZero"/>
        <c:auto val="1"/>
        <c:lblAlgn val="ctr"/>
        <c:lblOffset val="100"/>
      </c:catAx>
      <c:valAx>
        <c:axId val="17063680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70635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539831799604437"/>
          <c:y val="2.7984262708325883E-2"/>
          <c:w val="0.58184857303491899"/>
          <c:h val="6.8741027683486999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14"/>
          <c:y val="0.21688737086705148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17-409D-B894-9FDDE594549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8129832.2300000004</c:v>
                </c:pt>
                <c:pt idx="1">
                  <c:v>6744879.5900000008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17-409D-B894-9FDDE5945499}"/>
            </c:ext>
          </c:extLst>
        </c:ser>
        <c:axId val="299510400"/>
        <c:axId val="299590016"/>
      </c:barChart>
      <c:catAx>
        <c:axId val="29951040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99590016"/>
        <c:crosses val="autoZero"/>
        <c:auto val="1"/>
        <c:lblAlgn val="ctr"/>
        <c:lblOffset val="100"/>
      </c:catAx>
      <c:valAx>
        <c:axId val="299590016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299510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14"/>
          <c:y val="0.21688737086705148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74-4B85-958D-63D2E6EA3C76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74-4B85-958D-63D2E6EA3C7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199854</c:v>
                </c:pt>
                <c:pt idx="1">
                  <c:v>218503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74-4B85-958D-63D2E6EA3C76}"/>
            </c:ext>
          </c:extLst>
        </c:ser>
        <c:axId val="299570688"/>
        <c:axId val="299572224"/>
      </c:barChart>
      <c:catAx>
        <c:axId val="29957068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99572224"/>
        <c:crosses val="autoZero"/>
        <c:auto val="1"/>
        <c:lblAlgn val="ctr"/>
        <c:lblOffset val="100"/>
      </c:catAx>
      <c:valAx>
        <c:axId val="299572224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tickLblPos val="none"/>
        <c:crossAx val="29957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14"/>
          <c:y val="0.21688737086705148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D1-42C5-BFE7-ADE1A4151FD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114.52249999999998</c:v>
                </c:pt>
                <c:pt idx="1">
                  <c:v>62.173055555555557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D1-42C5-BFE7-ADE1A4151FD1}"/>
            </c:ext>
          </c:extLst>
        </c:ser>
        <c:axId val="301694976"/>
        <c:axId val="301696512"/>
      </c:barChart>
      <c:catAx>
        <c:axId val="30169497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1696512"/>
        <c:crosses val="autoZero"/>
        <c:auto val="1"/>
        <c:lblAlgn val="ctr"/>
        <c:lblOffset val="100"/>
      </c:catAx>
      <c:valAx>
        <c:axId val="301696512"/>
        <c:scaling>
          <c:orientation val="minMax"/>
        </c:scaling>
        <c:axPos val="l"/>
        <c:numFmt formatCode="0" sourceLinked="1"/>
        <c:majorTickMark val="none"/>
        <c:tickLblPos val="none"/>
        <c:spPr>
          <a:ln>
            <a:noFill/>
          </a:ln>
        </c:spPr>
        <c:crossAx val="301694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18"/>
          <c:y val="0.21688737086705151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9-40EC-ABB0-F5E9C9A33E17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9-40EC-ABB0-F5E9C9A33E17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1915.84</c:v>
                </c:pt>
                <c:pt idx="1">
                  <c:v>1319.44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19-40EC-ABB0-F5E9C9A33E17}"/>
            </c:ext>
          </c:extLst>
        </c:ser>
        <c:axId val="301718912"/>
        <c:axId val="301810816"/>
      </c:barChart>
      <c:catAx>
        <c:axId val="30171891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1810816"/>
        <c:crosses val="autoZero"/>
        <c:auto val="1"/>
        <c:lblAlgn val="ctr"/>
        <c:lblOffset val="100"/>
      </c:catAx>
      <c:valAx>
        <c:axId val="301810816"/>
        <c:scaling>
          <c:orientation val="minMax"/>
          <c:min val="500"/>
        </c:scaling>
        <c:delete val="1"/>
        <c:axPos val="l"/>
        <c:numFmt formatCode="General" sourceLinked="1"/>
        <c:tickLblPos val="none"/>
        <c:crossAx val="301718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18"/>
          <c:y val="0.21688737086705151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0D-453F-B235-D8EAB941DCD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70566.088611111132</c:v>
                </c:pt>
                <c:pt idx="1">
                  <c:v>70267.725000000006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0D-453F-B235-D8EAB941DCDB}"/>
            </c:ext>
          </c:extLst>
        </c:ser>
        <c:axId val="301721088"/>
        <c:axId val="301722624"/>
      </c:barChart>
      <c:catAx>
        <c:axId val="30172108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1722624"/>
        <c:crosses val="autoZero"/>
        <c:auto val="1"/>
        <c:lblAlgn val="ctr"/>
        <c:lblOffset val="100"/>
      </c:catAx>
      <c:valAx>
        <c:axId val="301722624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1721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3"/>
          <c:y val="0.21688737086705154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A6-4519-A41F-61103C82A48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122740.36</c:v>
                </c:pt>
                <c:pt idx="1">
                  <c:v>71629.489999999991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A6-4519-A41F-61103C82A486}"/>
            </c:ext>
          </c:extLst>
        </c:ser>
        <c:axId val="302374272"/>
        <c:axId val="302376064"/>
      </c:barChart>
      <c:catAx>
        <c:axId val="30237427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2376064"/>
        <c:crosses val="autoZero"/>
        <c:auto val="1"/>
        <c:lblAlgn val="ctr"/>
        <c:lblOffset val="100"/>
      </c:catAx>
      <c:valAx>
        <c:axId val="302376064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2374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3"/>
          <c:y val="0.21688737086705154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70-488D-9659-EA6D1FDBA3B4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70-488D-9659-EA6D1FDBA3B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16650</c:v>
                </c:pt>
                <c:pt idx="1">
                  <c:v>15092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70-488D-9659-EA6D1FDBA3B4}"/>
            </c:ext>
          </c:extLst>
        </c:ser>
        <c:axId val="302369024"/>
        <c:axId val="302579712"/>
      </c:barChart>
      <c:catAx>
        <c:axId val="30236902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2579712"/>
        <c:crosses val="autoZero"/>
        <c:auto val="1"/>
        <c:lblAlgn val="ctr"/>
        <c:lblOffset val="100"/>
      </c:catAx>
      <c:valAx>
        <c:axId val="302579712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tickLblPos val="none"/>
        <c:crossAx val="302369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3"/>
          <c:y val="0.21688737086705154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E-410D-87CC-66DE4FC964A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17.221388888888892</c:v>
                </c:pt>
                <c:pt idx="1">
                  <c:v>19.228888888888893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10D-87CC-66DE4FC964AB}"/>
            </c:ext>
          </c:extLst>
        </c:ser>
        <c:axId val="303416448"/>
        <c:axId val="303417984"/>
      </c:barChart>
      <c:catAx>
        <c:axId val="30341644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3417984"/>
        <c:crosses val="autoZero"/>
        <c:auto val="1"/>
        <c:lblAlgn val="ctr"/>
        <c:lblOffset val="100"/>
      </c:catAx>
      <c:valAx>
        <c:axId val="303417984"/>
        <c:scaling>
          <c:orientation val="minMax"/>
          <c:max val="50"/>
          <c:min val="0"/>
        </c:scaling>
        <c:axPos val="l"/>
        <c:numFmt formatCode="0" sourceLinked="1"/>
        <c:majorTickMark val="none"/>
        <c:tickLblPos val="none"/>
        <c:spPr>
          <a:ln>
            <a:noFill/>
          </a:ln>
        </c:spPr>
        <c:crossAx val="303416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8C-4F49-9BA5-5BBE44AE7FF0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8C-4F49-9BA5-5BBE44AE7FF0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871.94999999999959</c:v>
                </c:pt>
                <c:pt idx="1">
                  <c:v>626.91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8C-4F49-9BA5-5BBE44AE7FF0}"/>
            </c:ext>
          </c:extLst>
        </c:ser>
        <c:axId val="303526656"/>
        <c:axId val="303528192"/>
      </c:barChart>
      <c:catAx>
        <c:axId val="30352665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3528192"/>
        <c:crosses val="autoZero"/>
        <c:auto val="1"/>
        <c:lblAlgn val="ctr"/>
        <c:lblOffset val="100"/>
      </c:catAx>
      <c:valAx>
        <c:axId val="303528192"/>
        <c:scaling>
          <c:orientation val="minMax"/>
          <c:max val="1200"/>
          <c:min val="0"/>
        </c:scaling>
        <c:delete val="1"/>
        <c:axPos val="l"/>
        <c:numFmt formatCode="General" sourceLinked="1"/>
        <c:tickLblPos val="none"/>
        <c:crossAx val="303526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36-4EEA-9AB9-4C64975F0C1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18261.438888888901</c:v>
                </c:pt>
                <c:pt idx="1">
                  <c:v>17119.736111111109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36-4EEA-9AB9-4C64975F0C14}"/>
            </c:ext>
          </c:extLst>
        </c:ser>
        <c:axId val="303565440"/>
        <c:axId val="303571328"/>
      </c:barChart>
      <c:catAx>
        <c:axId val="30356544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3571328"/>
        <c:crosses val="autoZero"/>
        <c:auto val="1"/>
        <c:lblAlgn val="ctr"/>
        <c:lblOffset val="100"/>
      </c:catAx>
      <c:valAx>
        <c:axId val="303571328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3565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1.9237883832778403E-2"/>
          <c:y val="4.5474426901029423E-2"/>
          <c:w val="0.76748308237274998"/>
          <c:h val="0.8235592236240073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моложе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2020F</c:v>
                </c:pt>
                <c:pt idx="4">
                  <c:v>2025F</c:v>
                </c:pt>
                <c:pt idx="5">
                  <c:v>2030F</c:v>
                </c:pt>
              </c:strCache>
            </c:strRef>
          </c:cat>
          <c:val>
            <c:numRef>
              <c:f>Лист1!$B$2:$B$35</c:f>
              <c:numCache>
                <c:formatCode>0.0</c:formatCode>
                <c:ptCount val="6"/>
                <c:pt idx="0">
                  <c:v>24.3</c:v>
                </c:pt>
                <c:pt idx="1">
                  <c:v>23.1</c:v>
                </c:pt>
                <c:pt idx="2">
                  <c:v>25.689</c:v>
                </c:pt>
                <c:pt idx="3">
                  <c:v>28</c:v>
                </c:pt>
                <c:pt idx="4">
                  <c:v>28.3</c:v>
                </c:pt>
                <c:pt idx="5">
                  <c:v>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A8-4646-A0E2-25EC2402B4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трудоспособные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2020F</c:v>
                </c:pt>
                <c:pt idx="4">
                  <c:v>2025F</c:v>
                </c:pt>
                <c:pt idx="5">
                  <c:v>2030F</c:v>
                </c:pt>
              </c:strCache>
            </c:strRef>
          </c:cat>
          <c:val>
            <c:numRef>
              <c:f>Лист1!$C$2:$C$35</c:f>
              <c:numCache>
                <c:formatCode>0.0</c:formatCode>
                <c:ptCount val="6"/>
                <c:pt idx="0">
                  <c:v>90.1</c:v>
                </c:pt>
                <c:pt idx="1">
                  <c:v>88</c:v>
                </c:pt>
                <c:pt idx="2">
                  <c:v>85.415000000000006</c:v>
                </c:pt>
                <c:pt idx="3">
                  <c:v>81</c:v>
                </c:pt>
                <c:pt idx="4">
                  <c:v>79.099999999999994</c:v>
                </c:pt>
                <c:pt idx="5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A8-4646-A0E2-25EC2402B4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</c:v>
                </c:pt>
              </c:strCache>
            </c:strRef>
          </c:tx>
          <c:spPr>
            <a:solidFill>
              <a:schemeClr val="bg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2020F</c:v>
                </c:pt>
                <c:pt idx="4">
                  <c:v>2025F</c:v>
                </c:pt>
                <c:pt idx="5">
                  <c:v>2030F</c:v>
                </c:pt>
              </c:strCache>
            </c:strRef>
          </c:cat>
          <c:val>
            <c:numRef>
              <c:f>Лист1!$D$2:$D$35</c:f>
              <c:numCache>
                <c:formatCode>0.0</c:formatCode>
                <c:ptCount val="6"/>
                <c:pt idx="0">
                  <c:v>29.4</c:v>
                </c:pt>
                <c:pt idx="1">
                  <c:v>31.7</c:v>
                </c:pt>
                <c:pt idx="2">
                  <c:v>35.163000000000011</c:v>
                </c:pt>
                <c:pt idx="3">
                  <c:v>38.9</c:v>
                </c:pt>
                <c:pt idx="4">
                  <c:v>40.9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A8-4646-A0E2-25EC2402B489}"/>
            </c:ext>
          </c:extLst>
        </c:ser>
        <c:dLbls>
          <c:showVal val="1"/>
        </c:dLbls>
        <c:gapWidth val="75"/>
        <c:overlap val="100"/>
        <c:axId val="170943232"/>
        <c:axId val="170944768"/>
      </c:barChart>
      <c:catAx>
        <c:axId val="170943232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ru-RU"/>
          </a:p>
        </c:txPr>
        <c:crossAx val="170944768"/>
        <c:crosses val="autoZero"/>
        <c:auto val="1"/>
        <c:lblAlgn val="ctr"/>
        <c:lblOffset val="100"/>
      </c:catAx>
      <c:valAx>
        <c:axId val="170944768"/>
        <c:scaling>
          <c:orientation val="minMax"/>
        </c:scaling>
        <c:delete val="1"/>
        <c:axPos val="l"/>
        <c:numFmt formatCode="0.0" sourceLinked="1"/>
        <c:tickLblPos val="none"/>
        <c:crossAx val="17094323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0595885003830858"/>
          <c:y val="0.33683825206328832"/>
          <c:w val="0.18220245221844533"/>
          <c:h val="0.32282518759922746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BD-4066-AE68-CE692B9DE1E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64513.75</c:v>
                </c:pt>
                <c:pt idx="1">
                  <c:v>78859.570000000007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BD-4066-AE68-CE692B9DE1EA}"/>
            </c:ext>
          </c:extLst>
        </c:ser>
        <c:axId val="303719168"/>
        <c:axId val="303720704"/>
      </c:barChart>
      <c:catAx>
        <c:axId val="30371916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3720704"/>
        <c:crosses val="autoZero"/>
        <c:auto val="1"/>
        <c:lblAlgn val="ctr"/>
        <c:lblOffset val="100"/>
      </c:catAx>
      <c:valAx>
        <c:axId val="303720704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3719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A5-4F91-A372-CF35A9E60678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A5-4F91-A372-CF35A9E6067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6641</c:v>
                </c:pt>
                <c:pt idx="1">
                  <c:v>4460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A5-4F91-A372-CF35A9E60678}"/>
            </c:ext>
          </c:extLst>
        </c:ser>
        <c:axId val="303738240"/>
        <c:axId val="303740032"/>
      </c:barChart>
      <c:catAx>
        <c:axId val="30373824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3740032"/>
        <c:crosses val="autoZero"/>
        <c:auto val="1"/>
        <c:lblAlgn val="ctr"/>
        <c:lblOffset val="100"/>
      </c:catAx>
      <c:valAx>
        <c:axId val="303740032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tickLblPos val="none"/>
        <c:crossAx val="303738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3"/>
          <c:y val="0.21688737086705154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E0-4A76-8A2A-26AB32D7E1A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1109.9227777777833</c:v>
                </c:pt>
                <c:pt idx="1">
                  <c:v>940.49583333333351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E0-4A76-8A2A-26AB32D7E1A5}"/>
            </c:ext>
          </c:extLst>
        </c:ser>
        <c:axId val="304048384"/>
        <c:axId val="304066560"/>
      </c:barChart>
      <c:catAx>
        <c:axId val="30404838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4066560"/>
        <c:crosses val="autoZero"/>
        <c:auto val="1"/>
        <c:lblAlgn val="ctr"/>
        <c:lblOffset val="100"/>
      </c:catAx>
      <c:valAx>
        <c:axId val="304066560"/>
        <c:scaling>
          <c:orientation val="minMax"/>
        </c:scaling>
        <c:axPos val="l"/>
        <c:numFmt formatCode="_-* #,##0_р_._-;\-* #,##0_р_._-;_-* &quot;-&quot;??_р_._-;_-@_-" sourceLinked="1"/>
        <c:majorTickMark val="none"/>
        <c:tickLblPos val="none"/>
        <c:spPr>
          <a:ln>
            <a:noFill/>
          </a:ln>
        </c:spPr>
        <c:crossAx val="304048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10-4762-81E7-E407CDA8F83C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10-4762-81E7-E407CDA8F83C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2205.94</c:v>
                </c:pt>
                <c:pt idx="1">
                  <c:v>1864.1299999999999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0-4762-81E7-E407CDA8F83C}"/>
            </c:ext>
          </c:extLst>
        </c:ser>
        <c:axId val="304142208"/>
        <c:axId val="304143744"/>
      </c:barChart>
      <c:catAx>
        <c:axId val="30414220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4143744"/>
        <c:crosses val="autoZero"/>
        <c:auto val="1"/>
        <c:lblAlgn val="ctr"/>
        <c:lblOffset val="100"/>
      </c:catAx>
      <c:valAx>
        <c:axId val="304143744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tickLblPos val="none"/>
        <c:crossAx val="304142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27"/>
          <c:y val="0.21688737086705157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CA-4153-B9A1-DF73EF323D5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101893.68333333333</c:v>
                </c:pt>
                <c:pt idx="1">
                  <c:v>122606.03111111112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CA-4153-B9A1-DF73EF323D5A}"/>
            </c:ext>
          </c:extLst>
        </c:ser>
        <c:axId val="304177152"/>
        <c:axId val="304178688"/>
      </c:barChart>
      <c:catAx>
        <c:axId val="30417715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4178688"/>
        <c:crosses val="autoZero"/>
        <c:auto val="1"/>
        <c:lblAlgn val="ctr"/>
        <c:lblOffset val="100"/>
      </c:catAx>
      <c:valAx>
        <c:axId val="304178688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tickLblPos val="none"/>
        <c:crossAx val="304177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0-44DC-BBB6-155A2F786BC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15717.859999999941</c:v>
                </c:pt>
                <c:pt idx="1">
                  <c:v>17287.439999999933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A0-44DC-BBB6-155A2F786BC5}"/>
            </c:ext>
          </c:extLst>
        </c:ser>
        <c:axId val="304281472"/>
        <c:axId val="304283008"/>
      </c:barChart>
      <c:catAx>
        <c:axId val="30428147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4283008"/>
        <c:crosses val="autoZero"/>
        <c:auto val="1"/>
        <c:lblAlgn val="ctr"/>
        <c:lblOffset val="100"/>
      </c:catAx>
      <c:valAx>
        <c:axId val="304283008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4281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D7-402B-A9A9-9C29CD39C82E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D7-402B-A9A9-9C29CD39C82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18652</c:v>
                </c:pt>
                <c:pt idx="1">
                  <c:v>14152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D7-402B-A9A9-9C29CD39C82E}"/>
            </c:ext>
          </c:extLst>
        </c:ser>
        <c:axId val="304329472"/>
        <c:axId val="304331008"/>
      </c:barChart>
      <c:catAx>
        <c:axId val="30432947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4331008"/>
        <c:crosses val="autoZero"/>
        <c:auto val="1"/>
        <c:lblAlgn val="ctr"/>
        <c:lblOffset val="100"/>
      </c:catAx>
      <c:valAx>
        <c:axId val="304331008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tickLblPos val="none"/>
        <c:crossAx val="304329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31"/>
          <c:y val="0.21688737086705162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3-4D33-9D1F-BD990146F1E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106.49555555555555</c:v>
                </c:pt>
                <c:pt idx="1">
                  <c:v>57.957499999999996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33-4D33-9D1F-BD990146F1E6}"/>
            </c:ext>
          </c:extLst>
        </c:ser>
        <c:axId val="306044288"/>
        <c:axId val="306046080"/>
      </c:barChart>
      <c:catAx>
        <c:axId val="30604428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6046080"/>
        <c:crosses val="autoZero"/>
        <c:auto val="1"/>
        <c:lblAlgn val="ctr"/>
        <c:lblOffset val="100"/>
      </c:catAx>
      <c:valAx>
        <c:axId val="306046080"/>
        <c:scaling>
          <c:orientation val="minMax"/>
        </c:scaling>
        <c:axPos val="l"/>
        <c:numFmt formatCode="#,##0.0" sourceLinked="1"/>
        <c:majorTickMark val="none"/>
        <c:tickLblPos val="none"/>
        <c:spPr>
          <a:ln>
            <a:noFill/>
          </a:ln>
        </c:spPr>
        <c:crossAx val="306044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37"/>
          <c:y val="0.21688737086705168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Press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AE-4ED8-9D46-BDA5236C111B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AE-4ED8-9D46-BDA5236C111B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2485.3900000000012</c:v>
                </c:pt>
                <c:pt idx="1">
                  <c:v>1857.78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AE-4ED8-9D46-BDA5236C111B}"/>
            </c:ext>
          </c:extLst>
        </c:ser>
        <c:axId val="306088960"/>
        <c:axId val="306107136"/>
      </c:barChart>
      <c:catAx>
        <c:axId val="30608896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6107136"/>
        <c:crosses val="autoZero"/>
        <c:auto val="1"/>
        <c:lblAlgn val="ctr"/>
        <c:lblOffset val="100"/>
      </c:catAx>
      <c:valAx>
        <c:axId val="306107136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6088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37"/>
          <c:y val="0.21688737086705168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13-48D2-A651-192A3B6522D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5601.6983333333337</c:v>
                </c:pt>
                <c:pt idx="1">
                  <c:v>6791.8402777777947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13-48D2-A651-192A3B6522DF}"/>
            </c:ext>
          </c:extLst>
        </c:ser>
        <c:axId val="306226304"/>
        <c:axId val="306227840"/>
      </c:barChart>
      <c:catAx>
        <c:axId val="3062263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6227840"/>
        <c:crosses val="autoZero"/>
        <c:auto val="1"/>
        <c:lblAlgn val="ctr"/>
        <c:lblOffset val="100"/>
      </c:catAx>
      <c:valAx>
        <c:axId val="306227840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6226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1934450202603714E-2"/>
          <c:y val="0.17990107452958301"/>
          <c:w val="0.87613109959479485"/>
          <c:h val="0.685180074323557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вузов</c:v>
                </c:pt>
              </c:strCache>
            </c:strRef>
          </c:tx>
          <c:spPr>
            <a:solidFill>
              <a:schemeClr val="bg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1068</c:v>
                </c:pt>
                <c:pt idx="1">
                  <c:v>1090</c:v>
                </c:pt>
                <c:pt idx="2">
                  <c:v>1108</c:v>
                </c:pt>
                <c:pt idx="3">
                  <c:v>1134</c:v>
                </c:pt>
                <c:pt idx="4">
                  <c:v>1114</c:v>
                </c:pt>
                <c:pt idx="5">
                  <c:v>1115</c:v>
                </c:pt>
                <c:pt idx="6">
                  <c:v>1080</c:v>
                </c:pt>
                <c:pt idx="7">
                  <c:v>1046</c:v>
                </c:pt>
                <c:pt idx="8">
                  <c:v>969</c:v>
                </c:pt>
                <c:pt idx="9">
                  <c:v>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7-4F14-B852-34F57596A029}"/>
            </c:ext>
          </c:extLst>
        </c:ser>
        <c:gapWidth val="100"/>
        <c:axId val="171059072"/>
        <c:axId val="17106060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студентов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7064.6</c:v>
                </c:pt>
                <c:pt idx="1">
                  <c:v>7309.8</c:v>
                </c:pt>
                <c:pt idx="2">
                  <c:v>7461.3</c:v>
                </c:pt>
                <c:pt idx="3">
                  <c:v>7513.1</c:v>
                </c:pt>
                <c:pt idx="4">
                  <c:v>7418.8</c:v>
                </c:pt>
                <c:pt idx="5">
                  <c:v>7049.8</c:v>
                </c:pt>
                <c:pt idx="6">
                  <c:v>6490</c:v>
                </c:pt>
                <c:pt idx="7">
                  <c:v>6073.9</c:v>
                </c:pt>
                <c:pt idx="8">
                  <c:v>5646.7</c:v>
                </c:pt>
                <c:pt idx="9">
                  <c:v>5209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97-4F14-B852-34F57596A029}"/>
            </c:ext>
          </c:extLst>
        </c:ser>
        <c:marker val="1"/>
        <c:axId val="171088512"/>
        <c:axId val="171086976"/>
      </c:lineChart>
      <c:catAx>
        <c:axId val="171059072"/>
        <c:scaling>
          <c:orientation val="minMax"/>
        </c:scaling>
        <c:axPos val="b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ru-RU"/>
          </a:p>
        </c:txPr>
        <c:crossAx val="171060608"/>
        <c:crosses val="autoZero"/>
        <c:auto val="1"/>
        <c:lblAlgn val="ctr"/>
        <c:lblOffset val="100"/>
      </c:catAx>
      <c:valAx>
        <c:axId val="171060608"/>
        <c:scaling>
          <c:orientation val="minMax"/>
          <c:max val="15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2"/>
                </a:solidFill>
              </a:defRPr>
            </a:pPr>
            <a:endParaRPr lang="ru-RU"/>
          </a:p>
        </c:txPr>
        <c:crossAx val="171059072"/>
        <c:crosses val="autoZero"/>
        <c:crossBetween val="between"/>
        <c:majorUnit val="500"/>
      </c:valAx>
      <c:valAx>
        <c:axId val="171086976"/>
        <c:scaling>
          <c:orientation val="minMax"/>
        </c:scaling>
        <c:axPos val="r"/>
        <c:numFmt formatCode="0" sourceLinked="1"/>
        <c:tickLblPos val="nextTo"/>
        <c:txPr>
          <a:bodyPr/>
          <a:lstStyle/>
          <a:p>
            <a:pPr>
              <a:defRPr sz="1000">
                <a:solidFill>
                  <a:schemeClr val="accent1"/>
                </a:solidFill>
              </a:defRPr>
            </a:pPr>
            <a:endParaRPr lang="ru-RU"/>
          </a:p>
        </c:txPr>
        <c:crossAx val="171088512"/>
        <c:crosses val="max"/>
        <c:crossBetween val="between"/>
      </c:valAx>
      <c:catAx>
        <c:axId val="171088512"/>
        <c:scaling>
          <c:orientation val="minMax"/>
        </c:scaling>
        <c:delete val="1"/>
        <c:axPos val="b"/>
        <c:numFmt formatCode="General" sourceLinked="1"/>
        <c:tickLblPos val="none"/>
        <c:crossAx val="171086976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26925416786830608"/>
          <c:y val="2.7984262708325883E-2"/>
          <c:w val="0.46741101313501232"/>
          <c:h val="7.8458122211902598E-2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42"/>
          <c:y val="0.21688737086705173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bg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58-4C62-9EE5-5B6AFD8E737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389696.41000000021</c:v>
                </c:pt>
                <c:pt idx="1">
                  <c:v>279138.26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58-4C62-9EE5-5B6AFD8E737D}"/>
            </c:ext>
          </c:extLst>
        </c:ser>
        <c:axId val="306248704"/>
        <c:axId val="306324224"/>
      </c:barChart>
      <c:catAx>
        <c:axId val="3062487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6324224"/>
        <c:crosses val="autoZero"/>
        <c:auto val="1"/>
        <c:lblAlgn val="ctr"/>
        <c:lblOffset val="100"/>
      </c:catAx>
      <c:valAx>
        <c:axId val="306324224"/>
        <c:scaling>
          <c:orientation val="minMax"/>
          <c:min val="500"/>
        </c:scaling>
        <c:delete val="1"/>
        <c:axPos val="l"/>
        <c:numFmt formatCode="0" sourceLinked="1"/>
        <c:tickLblPos val="none"/>
        <c:crossAx val="306248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896074047328442"/>
          <c:y val="0.21688737086705173"/>
          <c:w val="0.84475184180924368"/>
          <c:h val="0.527642151236036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spPr>
              <a:solidFill>
                <a:schemeClr val="bg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B5-4253-9519-A3673D523D18}"/>
              </c:ext>
            </c:extLst>
          </c:dPt>
          <c:dPt>
            <c:idx val="1"/>
            <c:spPr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B5-4253-9519-A3673D523D1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Лист1!$B$1:$B$1</c:f>
              <c:strCache>
                <c:ptCount val="1"/>
                <c:pt idx="0">
                  <c:v>2014</c:v>
                </c:pt>
              </c:strCache>
            </c:strRef>
          </c:cat>
          <c:val>
            <c:numRef>
              <c:f>Лист1!$B$2:$C$2</c:f>
              <c:numCache>
                <c:formatCode>_-* #,##0_р_._-;\-* #,##0_р_._-;_-* "-"??_р_._-;_-@_-</c:formatCode>
                <c:ptCount val="2"/>
                <c:pt idx="0">
                  <c:v>10104</c:v>
                </c:pt>
                <c:pt idx="1">
                  <c:v>12153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B5-4253-9519-A3673D523D18}"/>
            </c:ext>
          </c:extLst>
        </c:ser>
        <c:axId val="306509696"/>
        <c:axId val="306511232"/>
      </c:barChart>
      <c:catAx>
        <c:axId val="30650969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306511232"/>
        <c:crosses val="autoZero"/>
        <c:auto val="1"/>
        <c:lblAlgn val="ctr"/>
        <c:lblOffset val="100"/>
      </c:catAx>
      <c:valAx>
        <c:axId val="306511232"/>
        <c:scaling>
          <c:orientation val="minMax"/>
          <c:min val="500"/>
        </c:scaling>
        <c:delete val="1"/>
        <c:axPos val="l"/>
        <c:numFmt formatCode="_-* #,##0_р_._-;\-* #,##0_р_._-;_-* &quot;-&quot;??_р_._-;_-@_-" sourceLinked="1"/>
        <c:tickLblPos val="none"/>
        <c:crossAx val="306509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 Санкт-Петербург</c:v>
                </c:pt>
                <c:pt idx="1">
                  <c:v> Казань</c:v>
                </c:pt>
                <c:pt idx="2">
                  <c:v> Екатеринбург </c:v>
                </c:pt>
                <c:pt idx="3">
                  <c:v> Новосибирск</c:v>
                </c:pt>
                <c:pt idx="4">
                  <c:v> Нижний Новгород </c:v>
                </c:pt>
                <c:pt idx="5">
                  <c:v> Самара</c:v>
                </c:pt>
                <c:pt idx="6">
                  <c:v>Красноярск</c:v>
                </c:pt>
                <c:pt idx="7">
                  <c:v> Пермь</c:v>
                </c:pt>
                <c:pt idx="8">
                  <c:v> Челябинск</c:v>
                </c:pt>
                <c:pt idx="9">
                  <c:v>Ростов-на-Дону</c:v>
                </c:pt>
                <c:pt idx="10">
                  <c:v> Омск</c:v>
                </c:pt>
                <c:pt idx="11">
                  <c:v> Уфа</c:v>
                </c:pt>
                <c:pt idx="12">
                  <c:v> Волгоград 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518</c:v>
                </c:pt>
                <c:pt idx="1">
                  <c:v>229</c:v>
                </c:pt>
                <c:pt idx="2">
                  <c:v>186</c:v>
                </c:pt>
                <c:pt idx="3">
                  <c:v>180</c:v>
                </c:pt>
                <c:pt idx="4">
                  <c:v>144</c:v>
                </c:pt>
                <c:pt idx="5">
                  <c:v>129</c:v>
                </c:pt>
                <c:pt idx="6">
                  <c:v>99</c:v>
                </c:pt>
                <c:pt idx="7">
                  <c:v>94</c:v>
                </c:pt>
                <c:pt idx="8">
                  <c:v>85</c:v>
                </c:pt>
                <c:pt idx="9">
                  <c:v>82</c:v>
                </c:pt>
                <c:pt idx="10">
                  <c:v>65</c:v>
                </c:pt>
                <c:pt idx="11">
                  <c:v>59</c:v>
                </c:pt>
                <c:pt idx="1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42-4174-BDFE-2AEE45058731}"/>
            </c:ext>
          </c:extLst>
        </c:ser>
        <c:gapWidth val="30"/>
        <c:axId val="306612864"/>
        <c:axId val="306614656"/>
      </c:barChart>
      <c:catAx>
        <c:axId val="306612864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306614656"/>
        <c:crosses val="autoZero"/>
        <c:auto val="1"/>
        <c:lblAlgn val="ctr"/>
        <c:lblOffset val="100"/>
      </c:catAx>
      <c:valAx>
        <c:axId val="306614656"/>
        <c:scaling>
          <c:orientation val="minMax"/>
        </c:scaling>
        <c:delete val="1"/>
        <c:axPos val="t"/>
        <c:numFmt formatCode="General" sourceLinked="1"/>
        <c:tickLblPos val="none"/>
        <c:crossAx val="306612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Казань</c:v>
                </c:pt>
                <c:pt idx="1">
                  <c:v> Екатеринбург </c:v>
                </c:pt>
                <c:pt idx="2">
                  <c:v> Новосибирск</c:v>
                </c:pt>
                <c:pt idx="3">
                  <c:v>Нижний Новгород</c:v>
                </c:pt>
                <c:pt idx="4">
                  <c:v>Самара</c:v>
                </c:pt>
                <c:pt idx="5">
                  <c:v>Красноярск</c:v>
                </c:pt>
                <c:pt idx="6">
                  <c:v>Санкт-Петербург</c:v>
                </c:pt>
                <c:pt idx="7">
                  <c:v>Пермь</c:v>
                </c:pt>
                <c:pt idx="8">
                  <c:v>Ростов-на-Дону</c:v>
                </c:pt>
                <c:pt idx="9">
                  <c:v>Челябинск</c:v>
                </c:pt>
                <c:pt idx="10">
                  <c:v>Омск</c:v>
                </c:pt>
                <c:pt idx="11">
                  <c:v>Уфа</c:v>
                </c:pt>
                <c:pt idx="12">
                  <c:v> Волгоград 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200</c:v>
                </c:pt>
                <c:pt idx="1">
                  <c:v>138</c:v>
                </c:pt>
                <c:pt idx="2">
                  <c:v>122</c:v>
                </c:pt>
                <c:pt idx="3">
                  <c:v>115</c:v>
                </c:pt>
                <c:pt idx="4">
                  <c:v>111</c:v>
                </c:pt>
                <c:pt idx="5">
                  <c:v>102</c:v>
                </c:pt>
                <c:pt idx="6">
                  <c:v>101</c:v>
                </c:pt>
                <c:pt idx="7">
                  <c:v>95</c:v>
                </c:pt>
                <c:pt idx="8">
                  <c:v>75</c:v>
                </c:pt>
                <c:pt idx="9">
                  <c:v>75</c:v>
                </c:pt>
                <c:pt idx="10">
                  <c:v>56</c:v>
                </c:pt>
                <c:pt idx="11">
                  <c:v>56</c:v>
                </c:pt>
                <c:pt idx="1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54-4D02-9431-5E64DA3BCBEA}"/>
            </c:ext>
          </c:extLst>
        </c:ser>
        <c:gapWidth val="30"/>
        <c:axId val="306905088"/>
        <c:axId val="306906624"/>
      </c:barChart>
      <c:catAx>
        <c:axId val="306905088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306906624"/>
        <c:crosses val="autoZero"/>
        <c:auto val="1"/>
        <c:lblAlgn val="ctr"/>
        <c:lblOffset val="100"/>
      </c:catAx>
      <c:valAx>
        <c:axId val="306906624"/>
        <c:scaling>
          <c:orientation val="minMax"/>
        </c:scaling>
        <c:delete val="1"/>
        <c:axPos val="t"/>
        <c:numFmt formatCode="General" sourceLinked="1"/>
        <c:tickLblPos val="none"/>
        <c:crossAx val="306905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048206785652932"/>
          <c:y val="9.2704403970818014E-2"/>
          <c:w val="0.77519333013626701"/>
          <c:h val="0.883530165085532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Пресса</c:v>
                </c:pt>
              </c:strCache>
            </c:strRef>
          </c:tx>
          <c:spPr>
            <a:solidFill>
              <a:schemeClr val="accent3">
                <a:alpha val="93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Санкт-Петербург</c:v>
                </c:pt>
                <c:pt idx="1">
                  <c:v>Новосибирск</c:v>
                </c:pt>
                <c:pt idx="2">
                  <c:v>Екатеринбург </c:v>
                </c:pt>
                <c:pt idx="3">
                  <c:v>Нижний Новгород</c:v>
                </c:pt>
                <c:pt idx="4">
                  <c:v>Омск</c:v>
                </c:pt>
                <c:pt idx="5">
                  <c:v>Самара</c:v>
                </c:pt>
                <c:pt idx="6">
                  <c:v>Казань</c:v>
                </c:pt>
                <c:pt idx="7">
                  <c:v>Челябинск</c:v>
                </c:pt>
                <c:pt idx="8">
                  <c:v>Ростов-на-Дону</c:v>
                </c:pt>
                <c:pt idx="9">
                  <c:v>Уфа</c:v>
                </c:pt>
                <c:pt idx="10">
                  <c:v> Волгоград </c:v>
                </c:pt>
                <c:pt idx="11">
                  <c:v>Пермь</c:v>
                </c:pt>
                <c:pt idx="12">
                  <c:v>Красноярск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0.19</c:v>
                </c:pt>
                <c:pt idx="2">
                  <c:v>0.18000000000000005</c:v>
                </c:pt>
                <c:pt idx="3">
                  <c:v>0.2</c:v>
                </c:pt>
                <c:pt idx="4">
                  <c:v>0.12000000000000002</c:v>
                </c:pt>
                <c:pt idx="5">
                  <c:v>0.21000000000000005</c:v>
                </c:pt>
                <c:pt idx="6">
                  <c:v>0.27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0.11</c:v>
                </c:pt>
                <c:pt idx="10">
                  <c:v>0.13</c:v>
                </c:pt>
                <c:pt idx="11">
                  <c:v>0.18000000000000005</c:v>
                </c:pt>
                <c:pt idx="1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C5-4EB8-8AA8-6646DD892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bg1">
                <a:lumMod val="65000"/>
                <a:alpha val="9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Санкт-Петербург</c:v>
                </c:pt>
                <c:pt idx="1">
                  <c:v>Новосибирск</c:v>
                </c:pt>
                <c:pt idx="2">
                  <c:v>Екатеринбург </c:v>
                </c:pt>
                <c:pt idx="3">
                  <c:v>Нижний Новгород</c:v>
                </c:pt>
                <c:pt idx="4">
                  <c:v>Омск</c:v>
                </c:pt>
                <c:pt idx="5">
                  <c:v>Самара</c:v>
                </c:pt>
                <c:pt idx="6">
                  <c:v>Казань</c:v>
                </c:pt>
                <c:pt idx="7">
                  <c:v>Челябинск</c:v>
                </c:pt>
                <c:pt idx="8">
                  <c:v>Ростов-на-Дону</c:v>
                </c:pt>
                <c:pt idx="9">
                  <c:v>Уфа</c:v>
                </c:pt>
                <c:pt idx="10">
                  <c:v> Волгоград </c:v>
                </c:pt>
                <c:pt idx="11">
                  <c:v>Пермь</c:v>
                </c:pt>
                <c:pt idx="12">
                  <c:v>Красноярск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>
                  <c:v>0.86000000000000021</c:v>
                </c:pt>
                <c:pt idx="1">
                  <c:v>0.81</c:v>
                </c:pt>
                <c:pt idx="2">
                  <c:v>0.82000000000000028</c:v>
                </c:pt>
                <c:pt idx="3">
                  <c:v>0.8</c:v>
                </c:pt>
                <c:pt idx="4">
                  <c:v>0.88</c:v>
                </c:pt>
                <c:pt idx="5">
                  <c:v>0.79</c:v>
                </c:pt>
                <c:pt idx="6">
                  <c:v>0.7300000000000002</c:v>
                </c:pt>
                <c:pt idx="7">
                  <c:v>0.87000000000000022</c:v>
                </c:pt>
                <c:pt idx="8">
                  <c:v>0.86000000000000021</c:v>
                </c:pt>
                <c:pt idx="9">
                  <c:v>0.89</c:v>
                </c:pt>
                <c:pt idx="10">
                  <c:v>0.87000000000000022</c:v>
                </c:pt>
                <c:pt idx="11">
                  <c:v>0.82000000000000028</c:v>
                </c:pt>
                <c:pt idx="12">
                  <c:v>0.84000000000000019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C5-4EB8-8AA8-6646DD892593}"/>
            </c:ext>
          </c:extLst>
        </c:ser>
        <c:gapWidth val="20"/>
        <c:overlap val="100"/>
        <c:axId val="170701184"/>
        <c:axId val="170703872"/>
      </c:barChart>
      <c:catAx>
        <c:axId val="170701184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170703872"/>
        <c:crosses val="autoZero"/>
        <c:auto val="1"/>
        <c:lblAlgn val="ctr"/>
        <c:lblOffset val="100"/>
      </c:catAx>
      <c:valAx>
        <c:axId val="170703872"/>
        <c:scaling>
          <c:orientation val="minMax"/>
        </c:scaling>
        <c:delete val="1"/>
        <c:axPos val="t"/>
        <c:numFmt formatCode="0%" sourceLinked="1"/>
        <c:tickLblPos val="none"/>
        <c:crossAx val="170701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941977901077504"/>
          <c:y val="1.4227643414925694E-2"/>
          <c:w val="0.7664561514542847"/>
          <c:h val="6.1437092810727366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9C-48D7-B8DF-046F3A2B6A05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9C-48D7-B8DF-046F3A2B6A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0.64900000000000024</c:v>
                </c:pt>
                <c:pt idx="1">
                  <c:v>0.40200000000000002</c:v>
                </c:pt>
                <c:pt idx="2">
                  <c:v>0.58399999999999996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9C-48D7-B8DF-046F3A2B6A05}"/>
            </c:ext>
          </c:extLst>
        </c:ser>
        <c:gapWidth val="15"/>
        <c:overlap val="-57"/>
        <c:axId val="306946432"/>
        <c:axId val="306947968"/>
      </c:barChart>
      <c:catAx>
        <c:axId val="306946432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306947968"/>
        <c:crosses val="autoZero"/>
        <c:auto val="1"/>
        <c:lblAlgn val="ctr"/>
        <c:lblOffset val="100"/>
      </c:catAx>
      <c:valAx>
        <c:axId val="306947968"/>
        <c:scaling>
          <c:orientation val="minMax"/>
          <c:max val="1"/>
        </c:scaling>
        <c:delete val="1"/>
        <c:axPos val="l"/>
        <c:numFmt formatCode="0%" sourceLinked="1"/>
        <c:tickLblPos val="none"/>
        <c:crossAx val="306946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9A-4BA3-862D-50DE835A7729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9A-4BA3-862D-50DE835A7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0.68599999999999994</c:v>
                </c:pt>
                <c:pt idx="1">
                  <c:v>0.52400000000000002</c:v>
                </c:pt>
                <c:pt idx="2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9A-4BA3-862D-50DE835A7729}"/>
            </c:ext>
          </c:extLst>
        </c:ser>
        <c:gapWidth val="15"/>
        <c:overlap val="-81"/>
        <c:axId val="307015040"/>
        <c:axId val="307025024"/>
      </c:barChart>
      <c:catAx>
        <c:axId val="30701504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307025024"/>
        <c:crosses val="autoZero"/>
        <c:auto val="1"/>
        <c:lblAlgn val="ctr"/>
        <c:lblOffset val="100"/>
      </c:catAx>
      <c:valAx>
        <c:axId val="30702502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307015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B5-4341-BD2D-F26EA4DCC39C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B5-4341-BD2D-F26EA4DCC3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0.59200000000000008</c:v>
                </c:pt>
                <c:pt idx="1">
                  <c:v>0.31800000000000012</c:v>
                </c:pt>
                <c:pt idx="2">
                  <c:v>0.52900000000000003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B5-4341-BD2D-F26EA4DCC39C}"/>
            </c:ext>
          </c:extLst>
        </c:ser>
        <c:gapWidth val="15"/>
        <c:overlap val="-47"/>
        <c:axId val="307063040"/>
        <c:axId val="307073024"/>
      </c:barChart>
      <c:catAx>
        <c:axId val="30706304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307073024"/>
        <c:crosses val="autoZero"/>
        <c:auto val="1"/>
        <c:lblAlgn val="ctr"/>
        <c:lblOffset val="100"/>
      </c:catAx>
      <c:valAx>
        <c:axId val="30707302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307063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BD-4C23-AFD6-24D834F11347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BD-4C23-AFD6-24D834F113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0.95200000000000029</c:v>
                </c:pt>
                <c:pt idx="1">
                  <c:v>0.8550000000000002</c:v>
                </c:pt>
                <c:pt idx="2">
                  <c:v>0.87800000000000022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BD-4C23-AFD6-24D834F11347}"/>
            </c:ext>
          </c:extLst>
        </c:ser>
        <c:gapWidth val="15"/>
        <c:overlap val="-57"/>
        <c:axId val="307635328"/>
        <c:axId val="307636864"/>
      </c:barChart>
      <c:catAx>
        <c:axId val="307635328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307636864"/>
        <c:crosses val="autoZero"/>
        <c:auto val="1"/>
        <c:lblAlgn val="ctr"/>
        <c:lblOffset val="100"/>
      </c:catAx>
      <c:valAx>
        <c:axId val="307636864"/>
        <c:scaling>
          <c:orientation val="minMax"/>
          <c:max val="1"/>
          <c:min val="0"/>
        </c:scaling>
        <c:delete val="1"/>
        <c:axPos val="l"/>
        <c:numFmt formatCode="0%" sourceLinked="1"/>
        <c:tickLblPos val="none"/>
        <c:crossAx val="307635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7B-4D8D-93A5-04A65358B9B2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7B-4D8D-93A5-04A65358B9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0.94000000000000017</c:v>
                </c:pt>
                <c:pt idx="1">
                  <c:v>0.91</c:v>
                </c:pt>
                <c:pt idx="2">
                  <c:v>0.82400000000000029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7B-4D8D-93A5-04A65358B9B2}"/>
            </c:ext>
          </c:extLst>
        </c:ser>
        <c:gapWidth val="15"/>
        <c:overlap val="-81"/>
        <c:axId val="307679616"/>
        <c:axId val="307681152"/>
      </c:barChart>
      <c:catAx>
        <c:axId val="307679616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307681152"/>
        <c:crosses val="autoZero"/>
        <c:auto val="1"/>
        <c:lblAlgn val="ctr"/>
        <c:lblOffset val="100"/>
      </c:catAx>
      <c:valAx>
        <c:axId val="307681152"/>
        <c:scaling>
          <c:orientation val="minMax"/>
          <c:min val="0"/>
        </c:scaling>
        <c:delete val="1"/>
        <c:axPos val="l"/>
        <c:numFmt formatCode="0%" sourceLinked="1"/>
        <c:tickLblPos val="none"/>
        <c:crossAx val="307679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602675300105252"/>
          <c:y val="6.0326479158864119E-2"/>
          <c:w val="0.6277295921766145"/>
          <c:h val="0.86078504809492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spPr>
              <a:solidFill>
                <a:srgbClr val="C50017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86-45C3-9ED5-ED3D745DC343}"/>
              </c:ext>
            </c:extLst>
          </c:dPt>
          <c:dPt>
            <c:idx val="1"/>
            <c:spPr>
              <a:solidFill>
                <a:srgbClr val="F7911E">
                  <a:alpha val="85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86-45C3-9ED5-ED3D745DC343}"/>
              </c:ext>
            </c:extLst>
          </c:dPt>
          <c:dPt>
            <c:idx val="2"/>
            <c:spPr>
              <a:solidFill>
                <a:srgbClr val="7A2280">
                  <a:alpha val="85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86-45C3-9ED5-ED3D745DC343}"/>
              </c:ext>
            </c:extLst>
          </c:dPt>
          <c:dPt>
            <c:idx val="3"/>
            <c:spPr>
              <a:solidFill>
                <a:srgbClr val="EF5205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86-45C3-9ED5-ED3D745DC343}"/>
              </c:ext>
            </c:extLst>
          </c:dPt>
          <c:dPt>
            <c:idx val="4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86-45C3-9ED5-ED3D745DC343}"/>
              </c:ext>
            </c:extLst>
          </c:dPt>
          <c:dPt>
            <c:idx val="5"/>
            <c:spPr>
              <a:solidFill>
                <a:schemeClr val="accent6">
                  <a:alpha val="90000"/>
                </a:scheme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586-45C3-9ED5-ED3D745DC343}"/>
              </c:ext>
            </c:extLst>
          </c:dPt>
          <c:dPt>
            <c:idx val="6"/>
            <c:spPr>
              <a:solidFill>
                <a:srgbClr val="131C6B">
                  <a:lumMod val="60000"/>
                  <a:lumOff val="40000"/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586-45C3-9ED5-ED3D745DC343}"/>
              </c:ext>
            </c:extLst>
          </c:dPt>
          <c:dPt>
            <c:idx val="7"/>
            <c:spPr>
              <a:solidFill>
                <a:srgbClr val="131C6B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586-45C3-9ED5-ED3D745DC343}"/>
              </c:ext>
            </c:extLst>
          </c:dPt>
          <c:dPt>
            <c:idx val="8"/>
            <c:spPr>
              <a:solidFill>
                <a:srgbClr val="4655A5">
                  <a:alpha val="90000"/>
                </a:srgbClr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586-45C3-9ED5-ED3D745DC343}"/>
              </c:ext>
            </c:extLst>
          </c:dPt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86-45C3-9ED5-ED3D745DC343}"/>
                </c:ext>
              </c:extLst>
            </c:dLbl>
            <c:dLbl>
              <c:idx val="1"/>
              <c:layout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86-45C3-9ED5-ED3D745DC343}"/>
                </c:ext>
              </c:extLst>
            </c:dLbl>
            <c:dLbl>
              <c:idx val="2"/>
              <c:layout>
                <c:manualLayout>
                  <c:x val="0.14285782805068137"/>
                  <c:y val="9.280960254313927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86-45C3-9ED5-ED3D745DC343}"/>
                </c:ext>
              </c:extLst>
            </c:dLbl>
            <c:dLbl>
              <c:idx val="3"/>
              <c:layout>
                <c:manualLayout>
                  <c:x val="-7.0089132259482795E-2"/>
                  <c:y val="9.148797398397749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586-45C3-9ED5-ED3D745DC343}"/>
                </c:ext>
              </c:extLst>
            </c:dLbl>
            <c:dLbl>
              <c:idx val="4"/>
              <c:layout>
                <c:manualLayout>
                  <c:x val="-8.5553645895785867E-3"/>
                  <c:y val="-2.808415014021979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586-45C3-9ED5-ED3D745DC343}"/>
                </c:ext>
              </c:extLst>
            </c:dLbl>
            <c:dLbl>
              <c:idx val="5"/>
              <c:layout>
                <c:manualLayout>
                  <c:x val="-0.12579932584569106"/>
                  <c:y val="9.6409094646070642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586-45C3-9ED5-ED3D745DC343}"/>
                </c:ext>
              </c:extLst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7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86-45C3-9ED5-ED3D745DC3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dLblPos val="in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Телевидение</c:v>
                </c:pt>
                <c:pt idx="1">
                  <c:v>Радио</c:v>
                </c:pt>
                <c:pt idx="2">
                  <c:v>Наружная реклама</c:v>
                </c:pt>
                <c:pt idx="3">
                  <c:v>Интернет</c:v>
                </c:pt>
                <c:pt idx="4">
                  <c:v>Прочие</c:v>
                </c:pt>
                <c:pt idx="5">
                  <c:v>Пресса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0.44455284552845531</c:v>
                </c:pt>
                <c:pt idx="1">
                  <c:v>4.6178861788617839E-2</c:v>
                </c:pt>
                <c:pt idx="2">
                  <c:v>0.10406504065040657</c:v>
                </c:pt>
                <c:pt idx="3">
                  <c:v>0.3154471544715447</c:v>
                </c:pt>
                <c:pt idx="4">
                  <c:v>1.3658536585365855E-2</c:v>
                </c:pt>
                <c:pt idx="5">
                  <c:v>7.5772357723577238E-2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586-45C3-9ED5-ED3D745DC343}"/>
            </c:ext>
          </c:extLst>
        </c:ser>
        <c:firstSliceAng val="10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0F-4C33-9FF3-504F5125F5C4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0F-4C33-9FF3-504F5125F5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Пресса</c:v>
                </c:pt>
                <c:pt idx="1">
                  <c:v>Газеты</c:v>
                </c:pt>
                <c:pt idx="2">
                  <c:v>Журналы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0.91299999999999992</c:v>
                </c:pt>
                <c:pt idx="1">
                  <c:v>0.77100000000000013</c:v>
                </c:pt>
                <c:pt idx="2">
                  <c:v>0.8510000000000002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0F-4C33-9FF3-504F5125F5C4}"/>
            </c:ext>
          </c:extLst>
        </c:ser>
        <c:gapWidth val="15"/>
        <c:overlap val="-47"/>
        <c:axId val="307776512"/>
        <c:axId val="307778304"/>
      </c:barChart>
      <c:catAx>
        <c:axId val="307776512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307778304"/>
        <c:crosses val="autoZero"/>
        <c:auto val="1"/>
        <c:lblAlgn val="ctr"/>
        <c:lblOffset val="100"/>
      </c:catAx>
      <c:valAx>
        <c:axId val="30777830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307776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6.7803059534192522E-2"/>
          <c:w val="1"/>
          <c:h val="0.864393880931614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4"/>
              </a:solidFill>
            </a:ln>
          </c:spPr>
          <c:dLbls>
            <c:dLbl>
              <c:idx val="0"/>
              <c:layout>
                <c:manualLayout>
                  <c:x val="-1.0043551051686413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7-4525-A24B-9BEC06CB208D}"/>
                </c:ext>
              </c:extLst>
            </c:dLbl>
            <c:dLbl>
              <c:idx val="2"/>
              <c:layout>
                <c:manualLayout>
                  <c:x val="-1.3391401402248447E-2"/>
                  <c:y val="-1.028648258992572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7-4525-A24B-9BEC06CB208D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Стационарный компьютер</c:v>
                </c:pt>
                <c:pt idx="1">
                  <c:v>Портативный компьютер</c:v>
                </c:pt>
                <c:pt idx="2">
                  <c:v>Пользование сотовым телефоном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37.800000000000004</c:v>
                </c:pt>
                <c:pt idx="1">
                  <c:v>3.2</c:v>
                </c:pt>
                <c:pt idx="2">
                  <c:v>64.3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E7-4525-A24B-9BEC06CB20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7-4525-A24B-9BEC06CB208D}"/>
                </c:ext>
              </c:extLst>
            </c:dLbl>
            <c:dLbl>
              <c:idx val="2"/>
              <c:layout>
                <c:manualLayout>
                  <c:x val="1.008019287835784E-2"/>
                  <c:y val="2.571620647481449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E7-4525-A24B-9BEC06CB208D}"/>
                </c:ext>
              </c:extLst>
            </c:dLbl>
            <c:dLbl>
              <c:idx val="3"/>
              <c:layout>
                <c:manualLayout>
                  <c:x val="1.3464875626163251E-2"/>
                  <c:y val="2.314457645425081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E7-4525-A24B-9BEC06CB208D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Стационарный компьютер</c:v>
                </c:pt>
                <c:pt idx="1">
                  <c:v>Портативный компьютер</c:v>
                </c:pt>
                <c:pt idx="2">
                  <c:v>Пользование сотовым телефоном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54.5</c:v>
                </c:pt>
                <c:pt idx="1">
                  <c:v>51.4</c:v>
                </c:pt>
                <c:pt idx="2">
                  <c:v>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E7-4525-A24B-9BEC06CB208D}"/>
            </c:ext>
          </c:extLst>
        </c:ser>
        <c:dLbls>
          <c:showVal val="1"/>
        </c:dLbls>
        <c:gapWidth val="304"/>
        <c:axId val="315692928"/>
        <c:axId val="315694464"/>
      </c:barChart>
      <c:catAx>
        <c:axId val="315692928"/>
        <c:scaling>
          <c:orientation val="minMax"/>
        </c:scaling>
        <c:delete val="1"/>
        <c:axPos val="b"/>
        <c:numFmt formatCode="General" sourceLinked="0"/>
        <c:tickLblPos val="none"/>
        <c:crossAx val="315694464"/>
        <c:crosses val="autoZero"/>
        <c:auto val="1"/>
        <c:lblAlgn val="ctr"/>
        <c:lblOffset val="100"/>
      </c:catAx>
      <c:valAx>
        <c:axId val="315694464"/>
        <c:scaling>
          <c:orientation val="minMax"/>
          <c:max val="110"/>
          <c:min val="0"/>
        </c:scaling>
        <c:delete val="1"/>
        <c:axPos val="l"/>
        <c:numFmt formatCode="General" sourceLinked="1"/>
        <c:tickLblPos val="none"/>
        <c:crossAx val="31569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375758184714221E-3"/>
          <c:y val="1.4184405779704941E-3"/>
          <c:w val="0.49244310650880707"/>
          <c:h val="0.13938380754403848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6.7803059534192509E-2"/>
          <c:w val="1"/>
          <c:h val="0.864393880931614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bg2"/>
              </a:solidFill>
            </a:ln>
          </c:spPr>
          <c:dLbls>
            <c:dLbl>
              <c:idx val="2"/>
              <c:layout>
                <c:manualLayout>
                  <c:x val="-1.6308274150563642E-2"/>
                  <c:y val="4.114593035970289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55-414C-BA51-8E1A4D67BD51}"/>
                </c:ext>
              </c:extLst>
            </c:dLbl>
            <c:dLbl>
              <c:idx val="3"/>
              <c:layout>
                <c:manualLayout>
                  <c:x val="-1.3046619320450909E-2"/>
                  <c:y val="2.057296517985145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55-414C-BA51-8E1A4D67BD51}"/>
                </c:ext>
              </c:extLst>
            </c:dLbl>
            <c:dLbl>
              <c:idx val="4"/>
              <c:layout>
                <c:manualLayout>
                  <c:x val="-2.2831583810789237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55-414C-BA51-8E1A4D67BD51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Посудомоечная машина</c:v>
                </c:pt>
                <c:pt idx="1">
                  <c:v>Кондиционер</c:v>
                </c:pt>
                <c:pt idx="2">
                  <c:v>Кухонный комбайн</c:v>
                </c:pt>
                <c:pt idx="3">
                  <c:v>Вытяжка</c:v>
                </c:pt>
                <c:pt idx="4">
                  <c:v>Микроволновая печь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1.5</c:v>
                </c:pt>
                <c:pt idx="1">
                  <c:v>3.3</c:v>
                </c:pt>
                <c:pt idx="2">
                  <c:v>30.3</c:v>
                </c:pt>
                <c:pt idx="3">
                  <c:v>21.2</c:v>
                </c:pt>
                <c:pt idx="4">
                  <c:v>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55-414C-BA51-8E1A4D67BD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55-414C-BA51-8E1A4D67BD51}"/>
                </c:ext>
              </c:extLst>
            </c:dLbl>
            <c:dLbl>
              <c:idx val="2"/>
              <c:layout>
                <c:manualLayout>
                  <c:x val="6.7324378130815534E-3"/>
                  <c:y val="2.314457645425088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55-414C-BA51-8E1A4D67BD51}"/>
                </c:ext>
              </c:extLst>
            </c:dLbl>
            <c:dLbl>
              <c:idx val="3"/>
              <c:layout>
                <c:manualLayout>
                  <c:x val="1.3464875626163244E-2"/>
                  <c:y val="2.314457645425081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55-414C-BA51-8E1A4D67BD51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Посудомоечная машина</c:v>
                </c:pt>
                <c:pt idx="1">
                  <c:v>Кондиционер</c:v>
                </c:pt>
                <c:pt idx="2">
                  <c:v>Кухонный комбайн</c:v>
                </c:pt>
                <c:pt idx="3">
                  <c:v>Вытяжка</c:v>
                </c:pt>
                <c:pt idx="4">
                  <c:v>Микроволновая печь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19.600000000000001</c:v>
                </c:pt>
                <c:pt idx="2">
                  <c:v>39.300000000000004</c:v>
                </c:pt>
                <c:pt idx="3">
                  <c:v>44.9</c:v>
                </c:pt>
                <c:pt idx="4">
                  <c:v>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55-414C-BA51-8E1A4D67BD51}"/>
            </c:ext>
          </c:extLst>
        </c:ser>
        <c:dLbls>
          <c:showVal val="1"/>
        </c:dLbls>
        <c:axId val="326391680"/>
        <c:axId val="326393216"/>
      </c:barChart>
      <c:catAx>
        <c:axId val="326391680"/>
        <c:scaling>
          <c:orientation val="minMax"/>
        </c:scaling>
        <c:delete val="1"/>
        <c:axPos val="b"/>
        <c:numFmt formatCode="General" sourceLinked="0"/>
        <c:tickLblPos val="none"/>
        <c:crossAx val="326393216"/>
        <c:crosses val="autoZero"/>
        <c:auto val="1"/>
        <c:lblAlgn val="ctr"/>
        <c:lblOffset val="100"/>
      </c:catAx>
      <c:valAx>
        <c:axId val="326393216"/>
        <c:scaling>
          <c:orientation val="minMax"/>
        </c:scaling>
        <c:delete val="1"/>
        <c:axPos val="l"/>
        <c:numFmt formatCode="General" sourceLinked="1"/>
        <c:tickLblPos val="none"/>
        <c:crossAx val="32639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4184405779704941E-3"/>
          <c:w val="0.35767666221636785"/>
          <c:h val="0.13938380754403848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6.7803059534192509E-2"/>
          <c:w val="1"/>
          <c:h val="0.864393880931614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2"/>
              </a:solidFill>
            </a:ln>
          </c:spPr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Прохладительные напитки</c:v>
                </c:pt>
                <c:pt idx="1">
                  <c:v>Пиво</c:v>
                </c:pt>
                <c:pt idx="2">
                  <c:v>Водка</c:v>
                </c:pt>
                <c:pt idx="3">
                  <c:v>Курение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59.1</c:v>
                </c:pt>
                <c:pt idx="1">
                  <c:v>56.2</c:v>
                </c:pt>
                <c:pt idx="2">
                  <c:v>45.9</c:v>
                </c:pt>
                <c:pt idx="3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9D-4588-A484-ECE0C2398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9D-4588-A484-ECE0C2398C27}"/>
                </c:ext>
              </c:extLst>
            </c:dLbl>
            <c:dLbl>
              <c:idx val="1"/>
              <c:layout>
                <c:manualLayout>
                  <c:x val="1.2851958342451567E-2"/>
                  <c:y val="4.7139343143398611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9D-4588-A484-ECE0C2398C27}"/>
                </c:ext>
              </c:extLst>
            </c:dLbl>
            <c:dLbl>
              <c:idx val="2"/>
              <c:layout>
                <c:manualLayout>
                  <c:x val="6.7324378130815534E-3"/>
                  <c:y val="2.314457645425088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9D-4588-A484-ECE0C2398C27}"/>
                </c:ext>
              </c:extLst>
            </c:dLbl>
            <c:dLbl>
              <c:idx val="3"/>
              <c:layout>
                <c:manualLayout>
                  <c:x val="1.3464875626163244E-2"/>
                  <c:y val="2.314457645425081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9D-4588-A484-ECE0C2398C2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Прохладительные напитки</c:v>
                </c:pt>
                <c:pt idx="1">
                  <c:v>Пиво</c:v>
                </c:pt>
                <c:pt idx="2">
                  <c:v>Водка</c:v>
                </c:pt>
                <c:pt idx="3">
                  <c:v>Курение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46.6</c:v>
                </c:pt>
                <c:pt idx="1">
                  <c:v>44.2</c:v>
                </c:pt>
                <c:pt idx="2">
                  <c:v>33.6</c:v>
                </c:pt>
                <c:pt idx="3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9D-4588-A484-ECE0C2398C27}"/>
            </c:ext>
          </c:extLst>
        </c:ser>
        <c:dLbls>
          <c:showVal val="1"/>
        </c:dLbls>
        <c:axId val="326814336"/>
        <c:axId val="326898048"/>
      </c:barChart>
      <c:catAx>
        <c:axId val="326814336"/>
        <c:scaling>
          <c:orientation val="minMax"/>
        </c:scaling>
        <c:delete val="1"/>
        <c:axPos val="b"/>
        <c:numFmt formatCode="General" sourceLinked="0"/>
        <c:tickLblPos val="none"/>
        <c:crossAx val="326898048"/>
        <c:crosses val="autoZero"/>
        <c:auto val="1"/>
        <c:lblAlgn val="ctr"/>
        <c:lblOffset val="100"/>
      </c:catAx>
      <c:valAx>
        <c:axId val="326898048"/>
        <c:scaling>
          <c:orientation val="minMax"/>
        </c:scaling>
        <c:delete val="1"/>
        <c:axPos val="l"/>
        <c:numFmt formatCode="General" sourceLinked="1"/>
        <c:tickLblPos val="none"/>
        <c:crossAx val="32681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2296776461134"/>
          <c:y val="1.4184405779704941E-3"/>
          <c:w val="0.33411312987058234"/>
          <c:h val="0.1933878192706238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6.7803059534192509E-2"/>
          <c:w val="1"/>
          <c:h val="0.864393880931614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2006/2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3"/>
              </a:solidFill>
            </a:ln>
          </c:spPr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Ионизатор и увлажнитель воздуха</c:v>
                </c:pt>
                <c:pt idx="1">
                  <c:v>Пароварка</c:v>
                </c:pt>
                <c:pt idx="2">
                  <c:v>Электрическая соковыжималка</c:v>
                </c:pt>
                <c:pt idx="3">
                  <c:v>Бытовые фильтры для 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14.5</c:v>
                </c:pt>
                <c:pt idx="2">
                  <c:v>29.4</c:v>
                </c:pt>
                <c:pt idx="3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C6-40D0-BA0E-1A8F270B75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2.3563532345785423E-2"/>
                  <c:y val="7.714858818083641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6-40D0-BA0E-1A8F270B75C2}"/>
                </c:ext>
              </c:extLst>
            </c:dLbl>
            <c:dLbl>
              <c:idx val="2"/>
              <c:layout>
                <c:manualLayout>
                  <c:x val="6.7324378130815534E-3"/>
                  <c:y val="2.314457645425088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6-40D0-BA0E-1A8F270B75C2}"/>
                </c:ext>
              </c:extLst>
            </c:dLbl>
            <c:dLbl>
              <c:idx val="3"/>
              <c:layout>
                <c:manualLayout>
                  <c:x val="1.3464875626163244E-2"/>
                  <c:y val="2.314457645425081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6-40D0-BA0E-1A8F270B75C2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Ионизатор и увлажнитель воздуха</c:v>
                </c:pt>
                <c:pt idx="1">
                  <c:v>Пароварка</c:v>
                </c:pt>
                <c:pt idx="2">
                  <c:v>Электрическая соковыжималка</c:v>
                </c:pt>
                <c:pt idx="3">
                  <c:v>Бытовые фильтры для воды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7.2</c:v>
                </c:pt>
                <c:pt idx="1">
                  <c:v>34.1</c:v>
                </c:pt>
                <c:pt idx="2">
                  <c:v>41.6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C6-40D0-BA0E-1A8F270B75C2}"/>
            </c:ext>
          </c:extLst>
        </c:ser>
        <c:dLbls>
          <c:showVal val="1"/>
        </c:dLbls>
        <c:axId val="326978560"/>
        <c:axId val="327009024"/>
      </c:barChart>
      <c:catAx>
        <c:axId val="326978560"/>
        <c:scaling>
          <c:orientation val="minMax"/>
        </c:scaling>
        <c:delete val="1"/>
        <c:axPos val="b"/>
        <c:numFmt formatCode="General" sourceLinked="0"/>
        <c:tickLblPos val="none"/>
        <c:crossAx val="327009024"/>
        <c:crosses val="autoZero"/>
        <c:auto val="1"/>
        <c:lblAlgn val="ctr"/>
        <c:lblOffset val="100"/>
      </c:catAx>
      <c:valAx>
        <c:axId val="327009024"/>
        <c:scaling>
          <c:orientation val="minMax"/>
        </c:scaling>
        <c:delete val="1"/>
        <c:axPos val="l"/>
        <c:numFmt formatCode="General" sourceLinked="1"/>
        <c:tickLblPos val="none"/>
        <c:crossAx val="32697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265931628800411E-2"/>
          <c:y val="1.4184405779704941E-3"/>
          <c:w val="0.27994723232155289"/>
          <c:h val="0.1548135251802059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8547911774186125E-2"/>
          <c:y val="6.9041321757857196E-2"/>
          <c:w val="0.95509194026185362"/>
          <c:h val="0.77217159820834502"/>
        </c:manualLayout>
      </c:layout>
      <c:barChart>
        <c:barDir val="col"/>
        <c:grouping val="clustered"/>
        <c:ser>
          <c:idx val="0"/>
          <c:order val="0"/>
          <c:tx>
            <c:strRef>
              <c:f>'новости россия'!$B$1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06-4C4A-9AD1-3949C5A8168C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06-4C4A-9AD1-3949C5A8168C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06-4C4A-9AD1-3949C5A8168C}"/>
              </c:ext>
            </c:extLst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06-4C4A-9AD1-3949C5A8168C}"/>
              </c:ext>
            </c:extLst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06-4C4A-9AD1-3949C5A8168C}"/>
              </c:ext>
            </c:extLst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06-4C4A-9AD1-3949C5A8168C}"/>
              </c:ext>
            </c:extLst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06-4C4A-9AD1-3949C5A8168C}"/>
              </c:ext>
            </c:extLst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06-4C4A-9AD1-3949C5A8168C}"/>
              </c:ext>
            </c:extLst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06-4C4A-9AD1-3949C5A8168C}"/>
              </c:ext>
            </c:extLst>
          </c:dPt>
          <c:dPt>
            <c:idx val="9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06-4C4A-9AD1-3949C5A8168C}"/>
              </c:ext>
            </c:extLst>
          </c:dPt>
          <c:dPt>
            <c:idx val="1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06-4C4A-9AD1-3949C5A8168C}"/>
              </c:ext>
            </c:extLst>
          </c:dPt>
          <c:dPt>
            <c:idx val="1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A06-4C4A-9AD1-3949C5A8168C}"/>
              </c:ext>
            </c:extLst>
          </c:dPt>
          <c:dPt>
            <c:idx val="12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A06-4C4A-9AD1-3949C5A8168C}"/>
              </c:ext>
            </c:extLst>
          </c:dPt>
          <c:dPt>
            <c:idx val="13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A06-4C4A-9AD1-3949C5A8168C}"/>
              </c:ext>
            </c:extLst>
          </c:dPt>
          <c:dPt>
            <c:idx val="14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A06-4C4A-9AD1-3949C5A8168C}"/>
              </c:ext>
            </c:extLst>
          </c:dPt>
          <c:dPt>
            <c:idx val="15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A06-4C4A-9AD1-3949C5A8168C}"/>
              </c:ext>
            </c:extLst>
          </c:dPt>
          <c:dPt>
            <c:idx val="16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A06-4C4A-9AD1-3949C5A8168C}"/>
              </c:ext>
            </c:extLst>
          </c:dPt>
          <c:dPt>
            <c:idx val="17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A06-4C4A-9AD1-3949C5A8168C}"/>
              </c:ext>
            </c:extLst>
          </c:dPt>
          <c:dPt>
            <c:idx val="18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A06-4C4A-9AD1-3949C5A8168C}"/>
              </c:ext>
            </c:extLst>
          </c:dPt>
          <c:dPt>
            <c:idx val="19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A06-4C4A-9AD1-3949C5A8168C}"/>
              </c:ext>
            </c:extLst>
          </c:dPt>
          <c:dPt>
            <c:idx val="2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9A06-4C4A-9AD1-3949C5A8168C}"/>
              </c:ext>
            </c:extLst>
          </c:dPt>
          <c:dPt>
            <c:idx val="2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9A06-4C4A-9AD1-3949C5A8168C}"/>
              </c:ext>
            </c:extLst>
          </c:dPt>
          <c:dPt>
            <c:idx val="2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9A06-4C4A-9AD1-3949C5A8168C}"/>
              </c:ext>
            </c:extLst>
          </c:dPt>
          <c:dPt>
            <c:idx val="23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9A06-4C4A-9AD1-3949C5A8168C}"/>
              </c:ext>
            </c:extLst>
          </c:dPt>
          <c:dPt>
            <c:idx val="24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9A06-4C4A-9AD1-3949C5A8168C}"/>
              </c:ext>
            </c:extLst>
          </c:dPt>
          <c:dPt>
            <c:idx val="25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9A06-4C4A-9AD1-3949C5A8168C}"/>
              </c:ext>
            </c:extLst>
          </c:dPt>
          <c:dPt>
            <c:idx val="26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9A06-4C4A-9AD1-3949C5A8168C}"/>
              </c:ext>
            </c:extLst>
          </c:dPt>
          <c:dPt>
            <c:idx val="27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9A06-4C4A-9AD1-3949C5A8168C}"/>
              </c:ext>
            </c:extLst>
          </c:dPt>
          <c:dPt>
            <c:idx val="28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9A06-4C4A-9AD1-3949C5A8168C}"/>
              </c:ext>
            </c:extLst>
          </c:dPt>
          <c:dPt>
            <c:idx val="29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9A06-4C4A-9AD1-3949C5A8168C}"/>
              </c:ext>
            </c:extLst>
          </c:dPt>
          <c:dPt>
            <c:idx val="3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9A06-4C4A-9AD1-3949C5A8168C}"/>
              </c:ext>
            </c:extLst>
          </c:dPt>
          <c:dPt>
            <c:idx val="3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9A06-4C4A-9AD1-3949C5A8168C}"/>
              </c:ext>
            </c:extLst>
          </c:dPt>
          <c:dPt>
            <c:idx val="3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9A06-4C4A-9AD1-3949C5A8168C}"/>
              </c:ext>
            </c:extLst>
          </c:dPt>
          <c:dPt>
            <c:idx val="33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9A06-4C4A-9AD1-3949C5A8168C}"/>
              </c:ext>
            </c:extLst>
          </c:dPt>
          <c:dPt>
            <c:idx val="34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9A06-4C4A-9AD1-3949C5A8168C}"/>
              </c:ext>
            </c:extLst>
          </c:dPt>
          <c:dPt>
            <c:idx val="35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9A06-4C4A-9AD1-3949C5A8168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'новости россия'!$A$2:$A$37</c:f>
              <c:numCache>
                <c:formatCode>mmm\-yy</c:formatCode>
                <c:ptCount val="3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</c:numCache>
            </c:numRef>
          </c:cat>
          <c:val>
            <c:numRef>
              <c:f>'новости россия'!$B$2:$B$37</c:f>
              <c:numCache>
                <c:formatCode>General</c:formatCode>
                <c:ptCount val="36"/>
                <c:pt idx="0">
                  <c:v>5.7</c:v>
                </c:pt>
                <c:pt idx="1">
                  <c:v>5.8</c:v>
                </c:pt>
                <c:pt idx="2">
                  <c:v>5.9</c:v>
                </c:pt>
                <c:pt idx="3">
                  <c:v>6.1</c:v>
                </c:pt>
                <c:pt idx="4">
                  <c:v>5.7</c:v>
                </c:pt>
                <c:pt idx="5">
                  <c:v>5.9</c:v>
                </c:pt>
                <c:pt idx="6">
                  <c:v>5.7</c:v>
                </c:pt>
                <c:pt idx="7">
                  <c:v>5.7</c:v>
                </c:pt>
                <c:pt idx="8">
                  <c:v>5.8</c:v>
                </c:pt>
                <c:pt idx="9">
                  <c:v>5.9</c:v>
                </c:pt>
                <c:pt idx="10">
                  <c:v>5.8</c:v>
                </c:pt>
                <c:pt idx="11">
                  <c:v>5.9</c:v>
                </c:pt>
                <c:pt idx="12">
                  <c:v>5.8</c:v>
                </c:pt>
                <c:pt idx="13">
                  <c:v>6.5</c:v>
                </c:pt>
                <c:pt idx="14">
                  <c:v>8.3000000000000007</c:v>
                </c:pt>
                <c:pt idx="15">
                  <c:v>8</c:v>
                </c:pt>
                <c:pt idx="16">
                  <c:v>8.4</c:v>
                </c:pt>
                <c:pt idx="17">
                  <c:v>7.8</c:v>
                </c:pt>
                <c:pt idx="18">
                  <c:v>8.4</c:v>
                </c:pt>
                <c:pt idx="19">
                  <c:v>8.4</c:v>
                </c:pt>
                <c:pt idx="20">
                  <c:v>7.6</c:v>
                </c:pt>
                <c:pt idx="21">
                  <c:v>7</c:v>
                </c:pt>
                <c:pt idx="22">
                  <c:v>6.9</c:v>
                </c:pt>
                <c:pt idx="23">
                  <c:v>7</c:v>
                </c:pt>
                <c:pt idx="24">
                  <c:v>6.7</c:v>
                </c:pt>
                <c:pt idx="25">
                  <c:v>7.6</c:v>
                </c:pt>
                <c:pt idx="26">
                  <c:v>7.1</c:v>
                </c:pt>
                <c:pt idx="27">
                  <c:v>6.8</c:v>
                </c:pt>
                <c:pt idx="28">
                  <c:v>6.8</c:v>
                </c:pt>
                <c:pt idx="29">
                  <c:v>7</c:v>
                </c:pt>
                <c:pt idx="30">
                  <c:v>6.8</c:v>
                </c:pt>
                <c:pt idx="31">
                  <c:v>6.6</c:v>
                </c:pt>
                <c:pt idx="32">
                  <c:v>6.5</c:v>
                </c:pt>
                <c:pt idx="33">
                  <c:v>6.8</c:v>
                </c:pt>
                <c:pt idx="34">
                  <c:v>7.1</c:v>
                </c:pt>
                <c:pt idx="3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8-9A06-4C4A-9AD1-3949C5A8168C}"/>
            </c:ext>
          </c:extLst>
        </c:ser>
        <c:gapWidth val="30"/>
        <c:axId val="169941248"/>
        <c:axId val="169943040"/>
      </c:barChart>
      <c:dateAx>
        <c:axId val="169941248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mmm\-yy" sourceLinked="1"/>
        <c:tickLblPos val="nextTo"/>
        <c:txPr>
          <a:bodyPr rot="-5400000" vert="horz"/>
          <a:lstStyle/>
          <a:p>
            <a:pPr>
              <a:defRPr sz="800"/>
            </a:pPr>
            <a:endParaRPr lang="ru-RU"/>
          </a:p>
        </c:txPr>
        <c:crossAx val="169943040"/>
        <c:crosses val="autoZero"/>
        <c:auto val="1"/>
        <c:lblOffset val="100"/>
        <c:baseTimeUnit val="months"/>
      </c:dateAx>
      <c:valAx>
        <c:axId val="16994304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1"/>
        <c:tickLblPos val="none"/>
        <c:crossAx val="169941248"/>
        <c:crosses val="autoZero"/>
        <c:crossBetween val="between"/>
      </c:valAx>
    </c:plotArea>
    <c:plotVisOnly val="1"/>
    <c:dispBlanksAs val="gap"/>
  </c:chart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641808568290385E-2"/>
          <c:y val="7.8459143164140085E-2"/>
          <c:w val="0.95542346773278253"/>
          <c:h val="0.84000453159970423"/>
        </c:manualLayout>
      </c:layout>
      <c:barChart>
        <c:barDir val="col"/>
        <c:grouping val="clustered"/>
        <c:ser>
          <c:idx val="0"/>
          <c:order val="0"/>
          <c:tx>
            <c:strRef>
              <c:f>'новости россия'!$A$47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'новости россия'!$B$46:$F$46</c:f>
              <c:strCache>
                <c:ptCount val="5"/>
                <c:pt idx="0">
                  <c:v>Все 4+</c:v>
                </c:pt>
                <c:pt idx="1">
                  <c:v>4-17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'новости россия'!$B$47:$F$47</c:f>
              <c:numCache>
                <c:formatCode>General</c:formatCode>
                <c:ptCount val="5"/>
                <c:pt idx="0">
                  <c:v>5.8</c:v>
                </c:pt>
                <c:pt idx="1">
                  <c:v>2.1</c:v>
                </c:pt>
                <c:pt idx="2">
                  <c:v>3.9</c:v>
                </c:pt>
                <c:pt idx="3">
                  <c:v>5.8</c:v>
                </c:pt>
                <c:pt idx="4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23-43CB-91D5-CF437F5F73B8}"/>
            </c:ext>
          </c:extLst>
        </c:ser>
        <c:ser>
          <c:idx val="1"/>
          <c:order val="1"/>
          <c:tx>
            <c:strRef>
              <c:f>'новости россия'!$A$48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'новости россия'!$B$46:$F$46</c:f>
              <c:strCache>
                <c:ptCount val="5"/>
                <c:pt idx="0">
                  <c:v>Все 4+</c:v>
                </c:pt>
                <c:pt idx="1">
                  <c:v>4-17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'новости россия'!$B$48:$F$48</c:f>
              <c:numCache>
                <c:formatCode>General</c:formatCode>
                <c:ptCount val="5"/>
                <c:pt idx="0">
                  <c:v>7.5</c:v>
                </c:pt>
                <c:pt idx="1">
                  <c:v>2.7</c:v>
                </c:pt>
                <c:pt idx="2">
                  <c:v>5.0999999999999996</c:v>
                </c:pt>
                <c:pt idx="3">
                  <c:v>7.6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23-43CB-91D5-CF437F5F73B8}"/>
            </c:ext>
          </c:extLst>
        </c:ser>
        <c:ser>
          <c:idx val="2"/>
          <c:order val="2"/>
          <c:tx>
            <c:strRef>
              <c:f>'новости россия'!$A$49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'новости россия'!$B$46:$F$46</c:f>
              <c:strCache>
                <c:ptCount val="5"/>
                <c:pt idx="0">
                  <c:v>Все 4+</c:v>
                </c:pt>
                <c:pt idx="1">
                  <c:v>4-17</c:v>
                </c:pt>
                <c:pt idx="2">
                  <c:v>18-34</c:v>
                </c:pt>
                <c:pt idx="3">
                  <c:v>35-54</c:v>
                </c:pt>
                <c:pt idx="4">
                  <c:v>55+</c:v>
                </c:pt>
              </c:strCache>
            </c:strRef>
          </c:cat>
          <c:val>
            <c:numRef>
              <c:f>'новости россия'!$B$49:$F$49</c:f>
              <c:numCache>
                <c:formatCode>General</c:formatCode>
                <c:ptCount val="5"/>
                <c:pt idx="0">
                  <c:v>6.9</c:v>
                </c:pt>
                <c:pt idx="1">
                  <c:v>2.2999999999999998</c:v>
                </c:pt>
                <c:pt idx="2">
                  <c:v>4.8</c:v>
                </c:pt>
                <c:pt idx="3">
                  <c:v>6.9</c:v>
                </c:pt>
                <c:pt idx="4">
                  <c:v>8.7000000000000011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23-43CB-91D5-CF437F5F73B8}"/>
            </c:ext>
          </c:extLst>
        </c:ser>
        <c:axId val="170004864"/>
        <c:axId val="170006400"/>
      </c:barChart>
      <c:catAx>
        <c:axId val="170004864"/>
        <c:scaling>
          <c:orientation val="minMax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0"/>
        <c:tickLblPos val="nextTo"/>
        <c:crossAx val="170006400"/>
        <c:crosses val="autoZero"/>
        <c:auto val="1"/>
        <c:lblAlgn val="ctr"/>
        <c:lblOffset val="100"/>
      </c:catAx>
      <c:valAx>
        <c:axId val="1700064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lgDash"/>
            </a:ln>
          </c:spPr>
        </c:majorGridlines>
        <c:numFmt formatCode="General" sourceLinked="1"/>
        <c:tickLblPos val="none"/>
        <c:crossAx val="170004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6017687970950465"/>
          <c:y val="1.3446569210215326E-2"/>
          <c:w val="0.18134521310307741"/>
          <c:h val="5.3105478100532691E-2"/>
        </c:manualLayout>
      </c:layout>
    </c:legend>
    <c:plotVisOnly val="1"/>
    <c:dispBlanksAs val="gap"/>
  </c:chart>
  <c:txPr>
    <a:bodyPr/>
    <a:lstStyle/>
    <a:p>
      <a:pPr algn="l" rtl="0" fontAlgn="base">
        <a:spcBef>
          <a:spcPts val="0"/>
        </a:spcBef>
        <a:spcAft>
          <a:spcPct val="0"/>
        </a:spcAft>
        <a:defRPr lang="ru-RU" sz="1000" b="0" kern="1200" dirty="0">
          <a:solidFill>
            <a:srgbClr val="333333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2.3995851794885188E-2"/>
          <c:y val="4.5474426901029513E-2"/>
          <c:w val="0.97600414820511483"/>
          <c:h val="0.90905114619794058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ч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46-4512-9A1A-A80EFCFD9E12}"/>
              </c:ext>
            </c:extLst>
          </c:dPt>
          <c:dPt>
            <c:idx val="1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46-4512-9A1A-A80EFCFD9E12}"/>
              </c:ext>
            </c:extLst>
          </c:dPt>
          <c:dPt>
            <c:idx val="2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46-4512-9A1A-A80EFCFD9E12}"/>
              </c:ext>
            </c:extLst>
          </c:dPt>
          <c:dPt>
            <c:idx val="3"/>
            <c:spPr>
              <a:solidFill>
                <a:schemeClr val="bg2"/>
              </a:solidFill>
              <a:ln w="9525" cap="flat" cmpd="sng" algn="ctr">
                <a:solidFill>
                  <a:schemeClr val="bg2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46-4512-9A1A-A80EFCFD9E12}"/>
              </c:ext>
            </c:extLst>
          </c:dPt>
          <c:dLbls>
            <c:dLbl>
              <c:idx val="3"/>
              <c:layout>
                <c:manualLayout>
                  <c:x val="-2.0174767097918489E-2"/>
                  <c:y val="-3.498032838540720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7.0</a:t>
                    </a:r>
                    <a:endParaRPr lang="en-US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6-4512-9A1A-A80EFCFD9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В сети</c:v>
                </c:pt>
                <c:pt idx="2">
                  <c:v>Мобильны</c:v>
                </c:pt>
                <c:pt idx="3">
                  <c:v>Обходятся без десктопа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63.2</c:v>
                </c:pt>
                <c:pt idx="1">
                  <c:v>47.3</c:v>
                </c:pt>
                <c:pt idx="2">
                  <c:v>34.700000000000003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146-4512-9A1A-A80EFCFD9E12}"/>
            </c:ext>
          </c:extLst>
        </c:ser>
        <c:gapWidth val="30"/>
        <c:overlap val="100"/>
        <c:axId val="327472640"/>
        <c:axId val="327471104"/>
      </c:barChart>
      <c:valAx>
        <c:axId val="327471104"/>
        <c:scaling>
          <c:orientation val="minMax"/>
          <c:max val="70"/>
        </c:scaling>
        <c:delete val="1"/>
        <c:axPos val="b"/>
        <c:numFmt formatCode="General" sourceLinked="1"/>
        <c:tickLblPos val="none"/>
        <c:crossAx val="327472640"/>
        <c:crosses val="autoZero"/>
        <c:crossBetween val="between"/>
        <c:majorUnit val="10"/>
      </c:valAx>
      <c:catAx>
        <c:axId val="327472640"/>
        <c:scaling>
          <c:orientation val="minMax"/>
        </c:scaling>
        <c:delete val="1"/>
        <c:axPos val="l"/>
        <c:numFmt formatCode="General" sourceLinked="0"/>
        <c:tickLblPos val="none"/>
        <c:crossAx val="32747110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100311416056923E-2"/>
          <c:y val="3.6515501968503956E-2"/>
          <c:w val="0.69436981149060562"/>
          <c:h val="0.8783494094488248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25% семейного дохода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14.7</c:v>
                </c:pt>
                <c:pt idx="1">
                  <c:v>15</c:v>
                </c:pt>
                <c:pt idx="2">
                  <c:v>14.9</c:v>
                </c:pt>
                <c:pt idx="3">
                  <c:v>15.9</c:v>
                </c:pt>
                <c:pt idx="4">
                  <c:v>15.8</c:v>
                </c:pt>
                <c:pt idx="5">
                  <c:v>16.3</c:v>
                </c:pt>
                <c:pt idx="6">
                  <c:v>17.899999999999999</c:v>
                </c:pt>
                <c:pt idx="7">
                  <c:v>18.100000000000001</c:v>
                </c:pt>
                <c:pt idx="8">
                  <c:v>16.7</c:v>
                </c:pt>
                <c:pt idx="9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3-420B-B270-9888487B60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25% до 50% семейного дохода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34.9</c:v>
                </c:pt>
                <c:pt idx="1">
                  <c:v>36.4</c:v>
                </c:pt>
                <c:pt idx="2">
                  <c:v>39.4</c:v>
                </c:pt>
                <c:pt idx="3">
                  <c:v>38.700000000000003</c:v>
                </c:pt>
                <c:pt idx="4">
                  <c:v>42.1</c:v>
                </c:pt>
                <c:pt idx="5">
                  <c:v>43.5</c:v>
                </c:pt>
                <c:pt idx="6">
                  <c:v>43.7</c:v>
                </c:pt>
                <c:pt idx="7">
                  <c:v>45.8</c:v>
                </c:pt>
                <c:pt idx="8">
                  <c:v>43.5</c:v>
                </c:pt>
                <c:pt idx="9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33-420B-B270-9888487B60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50% до 75% семейного дохода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26.7</c:v>
                </c:pt>
                <c:pt idx="1">
                  <c:v>25.4</c:v>
                </c:pt>
                <c:pt idx="2">
                  <c:v>25.3</c:v>
                </c:pt>
                <c:pt idx="3">
                  <c:v>26.2</c:v>
                </c:pt>
                <c:pt idx="4">
                  <c:v>29.7</c:v>
                </c:pt>
                <c:pt idx="5">
                  <c:v>29</c:v>
                </c:pt>
                <c:pt idx="6">
                  <c:v>27.6</c:v>
                </c:pt>
                <c:pt idx="7">
                  <c:v>26.8</c:v>
                </c:pt>
                <c:pt idx="8">
                  <c:v>28.9</c:v>
                </c:pt>
                <c:pt idx="9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3-420B-B270-9888487B60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Более 75% семейного дохода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Лист1!$A$2:$A$11</c:f>
              <c:strCache>
                <c:ptCount val="10"/>
                <c:pt idx="0">
                  <c:v>2008/1</c:v>
                </c:pt>
                <c:pt idx="1">
                  <c:v>2009/1</c:v>
                </c:pt>
                <c:pt idx="2">
                  <c:v>2010/1</c:v>
                </c:pt>
                <c:pt idx="3">
                  <c:v>2011/1</c:v>
                </c:pt>
                <c:pt idx="4">
                  <c:v>2012/1</c:v>
                </c:pt>
                <c:pt idx="5">
                  <c:v>2013/1</c:v>
                </c:pt>
                <c:pt idx="6">
                  <c:v>2014/1</c:v>
                </c:pt>
                <c:pt idx="7">
                  <c:v>2014/4</c:v>
                </c:pt>
                <c:pt idx="8">
                  <c:v>2015/1</c:v>
                </c:pt>
                <c:pt idx="9">
                  <c:v>2015/4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15.2</c:v>
                </c:pt>
                <c:pt idx="1">
                  <c:v>14.5</c:v>
                </c:pt>
                <c:pt idx="2">
                  <c:v>13.2</c:v>
                </c:pt>
                <c:pt idx="3">
                  <c:v>11.5</c:v>
                </c:pt>
                <c:pt idx="4">
                  <c:v>11.6</c:v>
                </c:pt>
                <c:pt idx="5">
                  <c:v>10.1</c:v>
                </c:pt>
                <c:pt idx="6">
                  <c:v>9.9</c:v>
                </c:pt>
                <c:pt idx="7">
                  <c:v>8.5</c:v>
                </c:pt>
                <c:pt idx="8">
                  <c:v>10</c:v>
                </c:pt>
                <c:pt idx="9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3-420B-B270-9888487B60DD}"/>
            </c:ext>
          </c:extLst>
        </c:ser>
        <c:overlap val="100"/>
        <c:axId val="328274688"/>
        <c:axId val="328276224"/>
      </c:barChart>
      <c:catAx>
        <c:axId val="328274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276224"/>
        <c:crosses val="autoZero"/>
        <c:auto val="1"/>
        <c:lblAlgn val="ctr"/>
        <c:lblOffset val="100"/>
      </c:catAx>
      <c:valAx>
        <c:axId val="328276224"/>
        <c:scaling>
          <c:orientation val="minMax"/>
          <c:max val="100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27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77165916961634"/>
          <c:y val="1.6486220472440971E-3"/>
          <c:w val="0.19865384994078267"/>
          <c:h val="0.9498277559055118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5993954601100782E-2"/>
          <c:y val="3.854974586694021E-2"/>
          <c:w val="0.67587127210526443"/>
          <c:h val="0.89239984999540545"/>
        </c:manualLayout>
      </c:layout>
      <c:lineChart>
        <c:grouping val="standard"/>
        <c:ser>
          <c:idx val="2"/>
          <c:order val="0"/>
          <c:tx>
            <c:strRef>
              <c:f>Лист1!$B$1</c:f>
              <c:strCache>
                <c:ptCount val="1"/>
                <c:pt idx="0">
                  <c:v>Я покупаю только основные продукты, стараясь не баловать себя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55</c:v>
                </c:pt>
                <c:pt idx="1">
                  <c:v>54.4</c:v>
                </c:pt>
                <c:pt idx="2">
                  <c:v>54.8</c:v>
                </c:pt>
                <c:pt idx="3">
                  <c:v>54.9</c:v>
                </c:pt>
                <c:pt idx="4">
                  <c:v>55.2</c:v>
                </c:pt>
                <c:pt idx="5">
                  <c:v>55.7</c:v>
                </c:pt>
                <c:pt idx="6">
                  <c:v>54.2</c:v>
                </c:pt>
                <c:pt idx="7">
                  <c:v>52</c:v>
                </c:pt>
                <c:pt idx="8">
                  <c:v>53.6</c:v>
                </c:pt>
                <c:pt idx="9">
                  <c:v>55.4</c:v>
                </c:pt>
                <c:pt idx="10">
                  <c:v>57.4</c:v>
                </c:pt>
                <c:pt idx="11">
                  <c:v>57.9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606-4838-A497-C505AC4A26FF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Я не утруждаю себя поисками более дешевых продуктов, покупая все в ближайшем магазине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61.2</c:v>
                </c:pt>
                <c:pt idx="1">
                  <c:v>57.2</c:v>
                </c:pt>
                <c:pt idx="2">
                  <c:v>55.8</c:v>
                </c:pt>
                <c:pt idx="3">
                  <c:v>56.4</c:v>
                </c:pt>
                <c:pt idx="4">
                  <c:v>57.2</c:v>
                </c:pt>
                <c:pt idx="5">
                  <c:v>58.8</c:v>
                </c:pt>
                <c:pt idx="6">
                  <c:v>58.1</c:v>
                </c:pt>
                <c:pt idx="7">
                  <c:v>58.7</c:v>
                </c:pt>
                <c:pt idx="8">
                  <c:v>58</c:v>
                </c:pt>
                <c:pt idx="9">
                  <c:v>58.4</c:v>
                </c:pt>
                <c:pt idx="10">
                  <c:v>55.1</c:v>
                </c:pt>
                <c:pt idx="11">
                  <c:v>55.3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606-4838-A497-C505AC4A26FF}"/>
            </c:ext>
          </c:extLst>
        </c:ser>
        <c:ser>
          <c:idx val="5"/>
          <c:order val="2"/>
          <c:tx>
            <c:strRef>
              <c:f>Лист1!$D$1</c:f>
              <c:strCache>
                <c:ptCount val="1"/>
                <c:pt idx="0">
                  <c:v>Я вполне удовлетворен своим уровнем жизни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55.8</c:v>
                </c:pt>
                <c:pt idx="1">
                  <c:v>57.6</c:v>
                </c:pt>
                <c:pt idx="2">
                  <c:v>58.1</c:v>
                </c:pt>
                <c:pt idx="3">
                  <c:v>57.9</c:v>
                </c:pt>
                <c:pt idx="4">
                  <c:v>59.9</c:v>
                </c:pt>
                <c:pt idx="5">
                  <c:v>60.8</c:v>
                </c:pt>
                <c:pt idx="6">
                  <c:v>61.2</c:v>
                </c:pt>
                <c:pt idx="7">
                  <c:v>61.3</c:v>
                </c:pt>
                <c:pt idx="8">
                  <c:v>60.3</c:v>
                </c:pt>
                <c:pt idx="9">
                  <c:v>61.8</c:v>
                </c:pt>
                <c:pt idx="10">
                  <c:v>53.2</c:v>
                </c:pt>
                <c:pt idx="11">
                  <c:v>53.4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606-4838-A497-C505AC4A26FF}"/>
            </c:ext>
          </c:extLst>
        </c:ser>
        <c:marker val="1"/>
        <c:axId val="328370048"/>
        <c:axId val="328371584"/>
      </c:lineChart>
      <c:catAx>
        <c:axId val="3283700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371584"/>
        <c:crosses val="autoZero"/>
        <c:auto val="1"/>
        <c:lblAlgn val="ctr"/>
        <c:lblOffset val="100"/>
      </c:catAx>
      <c:valAx>
        <c:axId val="328371584"/>
        <c:scaling>
          <c:orientation val="minMax"/>
          <c:max val="65"/>
          <c:min val="50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370048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0000000000000036E-3"/>
          <c:y val="5.0000000000000036E-3"/>
          <c:w val="0.99"/>
          <c:h val="0.80523699999999943"/>
        </c:manualLayout>
      </c:layout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Вся пресса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 prstMaterial="matte"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FFFF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34.6</c:v>
                </c:pt>
                <c:pt idx="1">
                  <c:v>42.4</c:v>
                </c:pt>
                <c:pt idx="2">
                  <c:v>39.6</c:v>
                </c:pt>
                <c:pt idx="3">
                  <c:v>43.8</c:v>
                </c:pt>
                <c:pt idx="4">
                  <c:v>42.6</c:v>
                </c:pt>
                <c:pt idx="5">
                  <c:v>44.5</c:v>
                </c:pt>
                <c:pt idx="6">
                  <c:v>42.4</c:v>
                </c:pt>
                <c:pt idx="7">
                  <c:v>39.700000000000003</c:v>
                </c:pt>
                <c:pt idx="8">
                  <c:v>37.800000000000011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3-47F0-A365-A20B60C81A18}"/>
            </c:ext>
          </c:extLst>
        </c:ser>
        <c:gapWidth val="40"/>
        <c:axId val="172412288"/>
        <c:axId val="172426368"/>
      </c:barChart>
      <c:catAx>
        <c:axId val="172412288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72426368"/>
        <c:crosses val="autoZero"/>
        <c:auto val="1"/>
        <c:lblAlgn val="ctr"/>
        <c:lblOffset val="100"/>
        <c:noMultiLvlLbl val="1"/>
      </c:catAx>
      <c:valAx>
        <c:axId val="172426368"/>
        <c:scaling>
          <c:orientation val="minMax"/>
        </c:scaling>
        <c:axPos val="l"/>
        <c:numFmt formatCode="General" sourceLinked="0"/>
        <c:maj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ru-RU"/>
          </a:p>
        </c:txPr>
        <c:crossAx val="172412288"/>
        <c:crosses val="autoZero"/>
        <c:crossBetween val="between"/>
        <c:majorUnit val="11.5"/>
        <c:minorUnit val="5.75"/>
      </c:valAx>
      <c:spPr>
        <a:noFill/>
        <a:ln w="25400">
          <a:noFill/>
        </a:ln>
        <a:effectLst/>
        <a:sp3d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3076736408998894E-2"/>
          <c:y val="2.0640608894729656E-2"/>
          <c:w val="0.90911050222284639"/>
          <c:h val="0.861317720516491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Смартфоны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6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Лист1!$A$2:$A$9</c:f>
              <c:strCache>
                <c:ptCount val="8"/>
                <c:pt idx="0">
                  <c:v>нояб.13-
янв.14</c:v>
                </c:pt>
                <c:pt idx="1">
                  <c:v>фев.14-
апр.14</c:v>
                </c:pt>
                <c:pt idx="2">
                  <c:v>май14-
июл.14</c:v>
                </c:pt>
                <c:pt idx="3">
                  <c:v>авг.14-
окт.14</c:v>
                </c:pt>
                <c:pt idx="4">
                  <c:v>нояб.14-
янв.15</c:v>
                </c:pt>
                <c:pt idx="5">
                  <c:v>фев.15-
апр.15</c:v>
                </c:pt>
                <c:pt idx="6">
                  <c:v>май15-
июл.15</c:v>
                </c:pt>
                <c:pt idx="7">
                  <c:v>авг.15-
окт.15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28.3</c:v>
                </c:pt>
                <c:pt idx="1">
                  <c:v>31.7</c:v>
                </c:pt>
                <c:pt idx="2">
                  <c:v>33.6</c:v>
                </c:pt>
                <c:pt idx="3">
                  <c:v>35.4</c:v>
                </c:pt>
                <c:pt idx="4">
                  <c:v>39</c:v>
                </c:pt>
                <c:pt idx="5">
                  <c:v>41</c:v>
                </c:pt>
                <c:pt idx="6">
                  <c:v>41.7</c:v>
                </c:pt>
                <c:pt idx="7">
                  <c:v>44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3EA-4D9E-A3B2-F4130B205A1A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Планшеты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Лист1!$A$2:$A$9</c:f>
              <c:strCache>
                <c:ptCount val="8"/>
                <c:pt idx="0">
                  <c:v>нояб.13-
янв.14</c:v>
                </c:pt>
                <c:pt idx="1">
                  <c:v>фев.14-
апр.14</c:v>
                </c:pt>
                <c:pt idx="2">
                  <c:v>май14-
июл.14</c:v>
                </c:pt>
                <c:pt idx="3">
                  <c:v>авг.14-
окт.14</c:v>
                </c:pt>
                <c:pt idx="4">
                  <c:v>нояб.14-
янв.15</c:v>
                </c:pt>
                <c:pt idx="5">
                  <c:v>фев.15-
апр.15</c:v>
                </c:pt>
                <c:pt idx="6">
                  <c:v>май15-
июл.15</c:v>
                </c:pt>
                <c:pt idx="7">
                  <c:v>авг.15-
окт.15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19.8</c:v>
                </c:pt>
                <c:pt idx="1">
                  <c:v>22.4</c:v>
                </c:pt>
                <c:pt idx="2">
                  <c:v>22</c:v>
                </c:pt>
                <c:pt idx="3">
                  <c:v>23.5</c:v>
                </c:pt>
                <c:pt idx="4">
                  <c:v>25.2</c:v>
                </c:pt>
                <c:pt idx="5">
                  <c:v>25.5</c:v>
                </c:pt>
                <c:pt idx="6">
                  <c:v>24.9</c:v>
                </c:pt>
                <c:pt idx="7">
                  <c:v>24.7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3EA-4D9E-A3B2-F4130B205A1A}"/>
            </c:ext>
          </c:extLst>
        </c:ser>
        <c:marker val="1"/>
        <c:axId val="328511488"/>
        <c:axId val="328513024"/>
      </c:lineChart>
      <c:catAx>
        <c:axId val="3285114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513024"/>
        <c:crosses val="autoZero"/>
        <c:auto val="1"/>
        <c:lblAlgn val="ctr"/>
        <c:lblOffset val="100"/>
      </c:catAx>
      <c:valAx>
        <c:axId val="328513024"/>
        <c:scaling>
          <c:orientation val="minMax"/>
          <c:max val="45"/>
          <c:min val="15"/>
        </c:scaling>
        <c:axPos val="l"/>
        <c:numFmt formatCode="0.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511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8092607168061086E-2"/>
          <c:y val="3.854974586694021E-2"/>
          <c:w val="0.66043305655011275"/>
          <c:h val="0.89239984999540545"/>
        </c:manualLayout>
      </c:layout>
      <c:lineChart>
        <c:grouping val="standard"/>
        <c:ser>
          <c:idx val="3"/>
          <c:order val="0"/>
          <c:tx>
            <c:strRef>
              <c:f>Лист1!$B$1</c:f>
              <c:strCache>
                <c:ptCount val="1"/>
                <c:pt idx="0">
                  <c:v>Лучше, не откладывая, сделать покупку в кредит, а не копить на нее деньги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1">
                  <c:v>37.5</c:v>
                </c:pt>
                <c:pt idx="2">
                  <c:v>36.700000000000003</c:v>
                </c:pt>
                <c:pt idx="3">
                  <c:v>38</c:v>
                </c:pt>
                <c:pt idx="4">
                  <c:v>37</c:v>
                </c:pt>
                <c:pt idx="5">
                  <c:v>38.6</c:v>
                </c:pt>
                <c:pt idx="6">
                  <c:v>37.1</c:v>
                </c:pt>
                <c:pt idx="7">
                  <c:v>36.5</c:v>
                </c:pt>
                <c:pt idx="8">
                  <c:v>33.9</c:v>
                </c:pt>
                <c:pt idx="9">
                  <c:v>35.5</c:v>
                </c:pt>
                <c:pt idx="10">
                  <c:v>31.9</c:v>
                </c:pt>
                <c:pt idx="11">
                  <c:v>29.8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1E2-4AE0-B66C-5CB0F83B50C4}"/>
            </c:ext>
          </c:extLst>
        </c:ser>
        <c:ser>
          <c:idx val="5"/>
          <c:order val="1"/>
          <c:tx>
            <c:strRef>
              <c:f>Лист1!$C$1</c:f>
              <c:strCache>
                <c:ptCount val="1"/>
                <c:pt idx="0">
                  <c:v>Благодаря кредитной карточке я могу купить товары, которые обычно не могу себе позволить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27.1</c:v>
                </c:pt>
                <c:pt idx="1">
                  <c:v>27</c:v>
                </c:pt>
                <c:pt idx="2">
                  <c:v>29</c:v>
                </c:pt>
                <c:pt idx="3">
                  <c:v>28.7</c:v>
                </c:pt>
                <c:pt idx="4">
                  <c:v>28.3</c:v>
                </c:pt>
                <c:pt idx="5">
                  <c:v>30.6</c:v>
                </c:pt>
                <c:pt idx="6">
                  <c:v>29.3</c:v>
                </c:pt>
                <c:pt idx="7">
                  <c:v>30.2</c:v>
                </c:pt>
                <c:pt idx="8">
                  <c:v>27.9</c:v>
                </c:pt>
                <c:pt idx="9">
                  <c:v>30.5</c:v>
                </c:pt>
                <c:pt idx="10">
                  <c:v>26.9</c:v>
                </c:pt>
                <c:pt idx="11">
                  <c:v>27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1E2-4AE0-B66C-5CB0F83B50C4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Брали кредит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17.2</c:v>
                </c:pt>
                <c:pt idx="1">
                  <c:v>17.3</c:v>
                </c:pt>
                <c:pt idx="2">
                  <c:v>18.2</c:v>
                </c:pt>
                <c:pt idx="3">
                  <c:v>18.100000000000001</c:v>
                </c:pt>
                <c:pt idx="4">
                  <c:v>15.4</c:v>
                </c:pt>
                <c:pt idx="5">
                  <c:v>16.100000000000001</c:v>
                </c:pt>
                <c:pt idx="6">
                  <c:v>17.7</c:v>
                </c:pt>
                <c:pt idx="7">
                  <c:v>15.7</c:v>
                </c:pt>
                <c:pt idx="8">
                  <c:v>15.6</c:v>
                </c:pt>
                <c:pt idx="9">
                  <c:v>17.399999999999999</c:v>
                </c:pt>
                <c:pt idx="10">
                  <c:v>17.3</c:v>
                </c:pt>
                <c:pt idx="11">
                  <c:v>15.2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1E2-4AE0-B66C-5CB0F83B50C4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Собираются взять кредит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10.3</c:v>
                </c:pt>
                <c:pt idx="1">
                  <c:v>9.6</c:v>
                </c:pt>
                <c:pt idx="2">
                  <c:v>10.4</c:v>
                </c:pt>
                <c:pt idx="3">
                  <c:v>11.7</c:v>
                </c:pt>
                <c:pt idx="4">
                  <c:v>10.6</c:v>
                </c:pt>
                <c:pt idx="5">
                  <c:v>10.4</c:v>
                </c:pt>
                <c:pt idx="6">
                  <c:v>11.5</c:v>
                </c:pt>
                <c:pt idx="7">
                  <c:v>9.3000000000000007</c:v>
                </c:pt>
                <c:pt idx="8">
                  <c:v>9.5</c:v>
                </c:pt>
                <c:pt idx="9">
                  <c:v>10.4</c:v>
                </c:pt>
                <c:pt idx="10">
                  <c:v>9.3000000000000007</c:v>
                </c:pt>
                <c:pt idx="11">
                  <c:v>8.9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1E2-4AE0-B66C-5CB0F83B50C4}"/>
            </c:ext>
          </c:extLst>
        </c:ser>
        <c:marker val="1"/>
        <c:axId val="328839552"/>
        <c:axId val="328841088"/>
      </c:lineChart>
      <c:catAx>
        <c:axId val="3288395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841088"/>
        <c:crosses val="autoZero"/>
        <c:auto val="1"/>
        <c:lblAlgn val="ctr"/>
        <c:lblOffset val="100"/>
      </c:catAx>
      <c:valAx>
        <c:axId val="328841088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839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7479284455924766E-2"/>
          <c:y val="3.854974586694021E-2"/>
          <c:w val="0.97252071554407893"/>
          <c:h val="0.8923998499954054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События внутри страны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6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77.7</c:v>
                </c:pt>
                <c:pt idx="1">
                  <c:v>76.2</c:v>
                </c:pt>
                <c:pt idx="2">
                  <c:v>76.599999999999994</c:v>
                </c:pt>
                <c:pt idx="3">
                  <c:v>77.400000000000006</c:v>
                </c:pt>
                <c:pt idx="4">
                  <c:v>80.2</c:v>
                </c:pt>
                <c:pt idx="5">
                  <c:v>80.900000000000006</c:v>
                </c:pt>
                <c:pt idx="6">
                  <c:v>82.2</c:v>
                </c:pt>
                <c:pt idx="7">
                  <c:v>80.3</c:v>
                </c:pt>
                <c:pt idx="8">
                  <c:v>83.3</c:v>
                </c:pt>
                <c:pt idx="9">
                  <c:v>83.7</c:v>
                </c:pt>
                <c:pt idx="10">
                  <c:v>84.6</c:v>
                </c:pt>
                <c:pt idx="11">
                  <c:v>83.4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298-4A3A-99B2-BB9F8D1D2AE4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Международные события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75.5</c:v>
                </c:pt>
                <c:pt idx="1">
                  <c:v>73.599999999999994</c:v>
                </c:pt>
                <c:pt idx="2">
                  <c:v>74.5</c:v>
                </c:pt>
                <c:pt idx="3">
                  <c:v>75.2</c:v>
                </c:pt>
                <c:pt idx="4">
                  <c:v>77.900000000000006</c:v>
                </c:pt>
                <c:pt idx="5">
                  <c:v>77.8</c:v>
                </c:pt>
                <c:pt idx="6">
                  <c:v>79.2</c:v>
                </c:pt>
                <c:pt idx="7">
                  <c:v>77</c:v>
                </c:pt>
                <c:pt idx="8">
                  <c:v>80.8</c:v>
                </c:pt>
                <c:pt idx="9">
                  <c:v>81.3</c:v>
                </c:pt>
                <c:pt idx="10">
                  <c:v>82.8</c:v>
                </c:pt>
                <c:pt idx="11">
                  <c:v>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298-4A3A-99B2-BB9F8D1D2AE4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Социальные проблемы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67.599999999999994</c:v>
                </c:pt>
                <c:pt idx="1">
                  <c:v>64.900000000000006</c:v>
                </c:pt>
                <c:pt idx="2">
                  <c:v>66.2</c:v>
                </c:pt>
                <c:pt idx="3">
                  <c:v>65.3</c:v>
                </c:pt>
                <c:pt idx="4">
                  <c:v>69.400000000000006</c:v>
                </c:pt>
                <c:pt idx="5">
                  <c:v>50.1</c:v>
                </c:pt>
                <c:pt idx="6">
                  <c:v>52.6</c:v>
                </c:pt>
                <c:pt idx="7">
                  <c:v>49.2</c:v>
                </c:pt>
                <c:pt idx="8">
                  <c:v>51.7</c:v>
                </c:pt>
                <c:pt idx="9">
                  <c:v>50.5</c:v>
                </c:pt>
                <c:pt idx="10">
                  <c:v>51.3</c:v>
                </c:pt>
                <c:pt idx="11">
                  <c:v>51.3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298-4A3A-99B2-BB9F8D1D2AE4}"/>
            </c:ext>
          </c:extLst>
        </c:ser>
        <c:marker val="1"/>
        <c:axId val="331695232"/>
        <c:axId val="331696768"/>
      </c:lineChart>
      <c:catAx>
        <c:axId val="3316952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1696768"/>
        <c:crosses val="autoZero"/>
        <c:auto val="1"/>
        <c:lblAlgn val="ctr"/>
        <c:lblOffset val="100"/>
      </c:catAx>
      <c:valAx>
        <c:axId val="331696768"/>
        <c:scaling>
          <c:orientation val="minMax"/>
          <c:min val="40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1695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Я верю, что Россия может производить очень хорошие и качественные товары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6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80</c:v>
                </c:pt>
                <c:pt idx="1">
                  <c:v>78</c:v>
                </c:pt>
                <c:pt idx="2">
                  <c:v>78.599999999999994</c:v>
                </c:pt>
                <c:pt idx="3">
                  <c:v>78.2</c:v>
                </c:pt>
                <c:pt idx="4">
                  <c:v>78.7</c:v>
                </c:pt>
                <c:pt idx="5">
                  <c:v>78.2</c:v>
                </c:pt>
                <c:pt idx="6">
                  <c:v>78.7</c:v>
                </c:pt>
                <c:pt idx="7">
                  <c:v>78.599999999999994</c:v>
                </c:pt>
                <c:pt idx="8">
                  <c:v>80.900000000000006</c:v>
                </c:pt>
                <c:pt idx="9">
                  <c:v>82.8</c:v>
                </c:pt>
                <c:pt idx="10">
                  <c:v>82.5</c:v>
                </c:pt>
                <c:pt idx="11">
                  <c:v>81.900000000000006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4E7-4319-978E-A35C84756384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Я считаю, что россияне должны покупать отечественные товары, чтобы дать возможность российской промышленности развиваться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65.599999999999994</c:v>
                </c:pt>
                <c:pt idx="1">
                  <c:v>67.599999999999994</c:v>
                </c:pt>
                <c:pt idx="2">
                  <c:v>64.7</c:v>
                </c:pt>
                <c:pt idx="3">
                  <c:v>65.099999999999994</c:v>
                </c:pt>
                <c:pt idx="4">
                  <c:v>65.2</c:v>
                </c:pt>
                <c:pt idx="5">
                  <c:v>65.599999999999994</c:v>
                </c:pt>
                <c:pt idx="6">
                  <c:v>63.9</c:v>
                </c:pt>
                <c:pt idx="7">
                  <c:v>63.2</c:v>
                </c:pt>
                <c:pt idx="8">
                  <c:v>66.099999999999994</c:v>
                </c:pt>
                <c:pt idx="9">
                  <c:v>69.599999999999994</c:v>
                </c:pt>
                <c:pt idx="10">
                  <c:v>71.8</c:v>
                </c:pt>
                <c:pt idx="11">
                  <c:v>70.599999999999994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4E7-4319-978E-A35C84756384}"/>
            </c:ext>
          </c:extLst>
        </c:ser>
        <c:ser>
          <c:idx val="1"/>
          <c:order val="2"/>
          <c:tx>
            <c:strRef>
              <c:f>Лист1!$F$1</c:f>
              <c:strCache>
                <c:ptCount val="1"/>
                <c:pt idx="0">
                  <c:v>Россия должна запретить ввоз большинства импортных продуктов и товаров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2010/1</c:v>
                </c:pt>
                <c:pt idx="1">
                  <c:v>2010/2</c:v>
                </c:pt>
                <c:pt idx="2">
                  <c:v>2011/1</c:v>
                </c:pt>
                <c:pt idx="3">
                  <c:v>2011/2</c:v>
                </c:pt>
                <c:pt idx="4">
                  <c:v>2012/1</c:v>
                </c:pt>
                <c:pt idx="5">
                  <c:v>2012/2</c:v>
                </c:pt>
                <c:pt idx="6">
                  <c:v>2013/1</c:v>
                </c:pt>
                <c:pt idx="7">
                  <c:v>2013/2</c:v>
                </c:pt>
                <c:pt idx="8">
                  <c:v>2014/1</c:v>
                </c:pt>
                <c:pt idx="9">
                  <c:v>2014/2</c:v>
                </c:pt>
                <c:pt idx="10">
                  <c:v>2015/1</c:v>
                </c:pt>
                <c:pt idx="11">
                  <c:v>2015/2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48.4</c:v>
                </c:pt>
                <c:pt idx="1">
                  <c:v>46.8</c:v>
                </c:pt>
                <c:pt idx="2">
                  <c:v>48.2</c:v>
                </c:pt>
                <c:pt idx="3">
                  <c:v>47.8</c:v>
                </c:pt>
                <c:pt idx="4">
                  <c:v>46.7</c:v>
                </c:pt>
                <c:pt idx="5">
                  <c:v>46.1</c:v>
                </c:pt>
                <c:pt idx="6">
                  <c:v>46.5</c:v>
                </c:pt>
                <c:pt idx="7">
                  <c:v>46.8</c:v>
                </c:pt>
                <c:pt idx="8">
                  <c:v>47.5</c:v>
                </c:pt>
                <c:pt idx="9">
                  <c:v>51.4</c:v>
                </c:pt>
                <c:pt idx="10">
                  <c:v>50.7</c:v>
                </c:pt>
                <c:pt idx="11">
                  <c:v>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4E7-4319-978E-A35C84756384}"/>
            </c:ext>
          </c:extLst>
        </c:ser>
        <c:marker val="1"/>
        <c:axId val="331978624"/>
        <c:axId val="331980160"/>
      </c:lineChart>
      <c:catAx>
        <c:axId val="331978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1980160"/>
        <c:crosses val="autoZero"/>
        <c:auto val="1"/>
        <c:lblAlgn val="ctr"/>
        <c:lblOffset val="100"/>
      </c:catAx>
      <c:valAx>
        <c:axId val="331980160"/>
        <c:scaling>
          <c:orientation val="minMax"/>
          <c:min val="40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1978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0.47000000000000003</c:v>
                </c:pt>
                <c:pt idx="1">
                  <c:v>0.47000000000000003</c:v>
                </c:pt>
                <c:pt idx="2">
                  <c:v>0.52</c:v>
                </c:pt>
                <c:pt idx="3">
                  <c:v>0.51</c:v>
                </c:pt>
                <c:pt idx="4">
                  <c:v>0.5</c:v>
                </c:pt>
                <c:pt idx="5">
                  <c:v>0.48000000000000004</c:v>
                </c:pt>
                <c:pt idx="6">
                  <c:v>0.48000000000000004</c:v>
                </c:pt>
                <c:pt idx="7">
                  <c:v>0.46</c:v>
                </c:pt>
                <c:pt idx="8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Print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0.22</c:v>
                </c:pt>
                <c:pt idx="1">
                  <c:v>0.25</c:v>
                </c:pt>
                <c:pt idx="2">
                  <c:v>0.19</c:v>
                </c:pt>
                <c:pt idx="3">
                  <c:v>0.17</c:v>
                </c:pt>
                <c:pt idx="4">
                  <c:v>0.15000000000000002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0.1</c:v>
                </c:pt>
                <c:pt idx="8">
                  <c:v>8.0000000000000016E-2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8.0000000000000016E-2</c:v>
                </c:pt>
                <c:pt idx="1">
                  <c:v>6.0000000000000005E-2</c:v>
                </c:pt>
                <c:pt idx="2">
                  <c:v>6.0000000000000005E-2</c:v>
                </c:pt>
                <c:pt idx="3">
                  <c:v>6.0000000000000005E-2</c:v>
                </c:pt>
                <c:pt idx="4">
                  <c:v>6.0000000000000005E-2</c:v>
                </c:pt>
                <c:pt idx="5">
                  <c:v>6.0000000000000005E-2</c:v>
                </c:pt>
                <c:pt idx="6">
                  <c:v>7.0000000000000021E-2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0.05</c:v>
                </c:pt>
                <c:pt idx="1">
                  <c:v>6.0000000000000005E-2</c:v>
                </c:pt>
                <c:pt idx="2">
                  <c:v>9.0000000000000011E-2</c:v>
                </c:pt>
                <c:pt idx="3">
                  <c:v>0.12000000000000001</c:v>
                </c:pt>
                <c:pt idx="4">
                  <c:v>0.16</c:v>
                </c:pt>
                <c:pt idx="5">
                  <c:v>0.19</c:v>
                </c:pt>
                <c:pt idx="6">
                  <c:v>0.22</c:v>
                </c:pt>
                <c:pt idx="7">
                  <c:v>0.25</c:v>
                </c:pt>
                <c:pt idx="8">
                  <c:v>0.32000000000000006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0.18000000000000002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0.13</c:v>
                </c:pt>
                <c:pt idx="6">
                  <c:v>0.12000000000000001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</c:ser>
        <c:gapWidth val="40"/>
        <c:overlap val="100"/>
        <c:axId val="172629376"/>
        <c:axId val="172676224"/>
      </c:barChart>
      <c:catAx>
        <c:axId val="172629376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>
                    <a:lumMod val="75000"/>
                  </a:schemeClr>
                </a:solidFill>
              </a:defRPr>
            </a:pPr>
            <a:endParaRPr lang="ru-RU"/>
          </a:p>
        </c:txPr>
        <c:crossAx val="172676224"/>
        <c:crosses val="autoZero"/>
        <c:auto val="1"/>
        <c:lblAlgn val="ctr"/>
        <c:lblOffset val="100"/>
      </c:catAx>
      <c:valAx>
        <c:axId val="17267622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172629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316595319633598E-2"/>
          <c:y val="0.13886724180603618"/>
          <c:w val="0.92836162597032457"/>
          <c:h val="0.7459979123919816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Остальные рекламодатели</c:v>
                </c:pt>
              </c:strCache>
            </c:strRef>
          </c:tx>
          <c:spPr>
            <a:solidFill>
              <a:srgbClr val="EF5205">
                <a:lumMod val="60000"/>
                <a:lumOff val="40000"/>
              </a:srgbClr>
            </a:solidFill>
            <a:ln w="28575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ТВ</c:v>
                </c:pt>
                <c:pt idx="1">
                  <c:v>Интернет*</c:v>
                </c:pt>
                <c:pt idx="2">
                  <c:v>Радио</c:v>
                </c:pt>
                <c:pt idx="3">
                  <c:v>Пресса</c:v>
                </c:pt>
                <c:pt idx="4">
                  <c:v>Наружная реклама</c:v>
                </c:pt>
              </c:strCache>
            </c:strRef>
          </c:cat>
          <c:val>
            <c:numRef>
              <c:f>Лист1!$B$2:$F$2</c:f>
              <c:numCache>
                <c:formatCode>0.0%</c:formatCode>
                <c:ptCount val="5"/>
                <c:pt idx="0">
                  <c:v>0.26314025764672933</c:v>
                </c:pt>
                <c:pt idx="1">
                  <c:v>0.18104587834618954</c:v>
                </c:pt>
                <c:pt idx="2">
                  <c:v>0.44347557996073234</c:v>
                </c:pt>
                <c:pt idx="3">
                  <c:v>0.53364121327980363</c:v>
                </c:pt>
                <c:pt idx="4">
                  <c:v>0.67340299980302365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2-4B7A-8045-90731C695E9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Топ 21-100
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ТВ</c:v>
                </c:pt>
                <c:pt idx="1">
                  <c:v>Интернет*</c:v>
                </c:pt>
                <c:pt idx="2">
                  <c:v>Радио</c:v>
                </c:pt>
                <c:pt idx="3">
                  <c:v>Пресса</c:v>
                </c:pt>
                <c:pt idx="4">
                  <c:v>Наружная реклама</c:v>
                </c:pt>
              </c:strCache>
            </c:strRef>
          </c:cat>
          <c:val>
            <c:numRef>
              <c:f>Лист1!$B$3:$F$3</c:f>
              <c:numCache>
                <c:formatCode>0.0%</c:formatCode>
                <c:ptCount val="5"/>
                <c:pt idx="0">
                  <c:v>0.31754752393002406</c:v>
                </c:pt>
                <c:pt idx="1">
                  <c:v>0.31524798160956391</c:v>
                </c:pt>
                <c:pt idx="2">
                  <c:v>0.33027566457699714</c:v>
                </c:pt>
                <c:pt idx="3">
                  <c:v>0.22452015574259382</c:v>
                </c:pt>
                <c:pt idx="4">
                  <c:v>0.17454593557210635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72-4B7A-8045-90731C695E9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Топ-20</c:v>
                </c:pt>
              </c:strCache>
            </c:strRef>
          </c:tx>
          <c:spPr>
            <a:solidFill>
              <a:srgbClr val="3EB1CC">
                <a:lumMod val="60000"/>
                <a:lumOff val="40000"/>
              </a:srgbClr>
            </a:solidFill>
            <a:ln w="3175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ТВ</c:v>
                </c:pt>
                <c:pt idx="1">
                  <c:v>Интернет*</c:v>
                </c:pt>
                <c:pt idx="2">
                  <c:v>Радио</c:v>
                </c:pt>
                <c:pt idx="3">
                  <c:v>Пресса</c:v>
                </c:pt>
                <c:pt idx="4">
                  <c:v>Наружная реклама</c:v>
                </c:pt>
              </c:strCache>
            </c:strRef>
          </c:cat>
          <c:val>
            <c:numRef>
              <c:f>Лист1!$B$4:$F$4</c:f>
              <c:numCache>
                <c:formatCode>0.0%</c:formatCode>
                <c:ptCount val="5"/>
                <c:pt idx="0">
                  <c:v>0.41931221842324667</c:v>
                </c:pt>
                <c:pt idx="1">
                  <c:v>0.50370614004424652</c:v>
                </c:pt>
                <c:pt idx="2">
                  <c:v>0.2262487554622705</c:v>
                </c:pt>
                <c:pt idx="3">
                  <c:v>0.24183863097760253</c:v>
                </c:pt>
                <c:pt idx="4">
                  <c:v>0.15205106462487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72-4B7A-8045-90731C695E9C}"/>
            </c:ext>
          </c:extLst>
        </c:ser>
        <c:dLbls>
          <c:showVal val="1"/>
        </c:dLbls>
        <c:gapWidth val="15"/>
        <c:overlap val="100"/>
        <c:axId val="174015232"/>
        <c:axId val="174016768"/>
      </c:barChart>
      <c:catAx>
        <c:axId val="17401523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rgbClr val="726F83">
                <a:alpha val="39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4016768"/>
        <c:crosses val="autoZero"/>
        <c:auto val="1"/>
        <c:lblAlgn val="ctr"/>
        <c:lblOffset val="100"/>
      </c:catAx>
      <c:valAx>
        <c:axId val="17401676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740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790353528505805E-2"/>
          <c:y val="2.1288811580358252E-2"/>
          <c:w val="0.96520964647150365"/>
          <c:h val="9.9972264735357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latin typeface="+mj-lt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4988845147318094"/>
          <c:w val="1"/>
          <c:h val="0.7459979123919816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Остальные рекламодатели</c:v>
                </c:pt>
              </c:strCache>
            </c:strRef>
          </c:tx>
          <c:spPr>
            <a:solidFill>
              <a:srgbClr val="EF5205">
                <a:alpha val="85000"/>
              </a:srgbClr>
            </a:solidFill>
            <a:ln w="50800">
              <a:noFill/>
            </a:ln>
            <a:effectLst/>
          </c:spPr>
          <c:dPt>
            <c:idx val="0"/>
            <c:spPr>
              <a:solidFill>
                <a:srgbClr val="EF5205">
                  <a:alpha val="90000"/>
                </a:srgbClr>
              </a:solidFill>
              <a:ln w="508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7F-4822-8BDE-6F378FE045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ВСЕ СМИ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0.42047088407727679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7F-4822-8BDE-6F378FE0453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Топ 21-100
</c:v>
                </c:pt>
              </c:strCache>
            </c:strRef>
          </c:tx>
          <c:spPr>
            <a:solidFill>
              <a:srgbClr val="F7911E">
                <a:alpha val="90588"/>
              </a:srgbClr>
            </a:solidFill>
            <a:ln w="50800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ВСЕ СМИ</c:v>
                </c:pt>
              </c:strCache>
            </c:strRef>
          </c:cat>
          <c:val>
            <c:numRef>
              <c:f>Лист1!$B$3</c:f>
              <c:numCache>
                <c:formatCode>0.0%</c:formatCode>
                <c:ptCount val="1"/>
                <c:pt idx="0">
                  <c:v>0.28116925389217778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50800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847F-4822-8BDE-6F378FE0453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Топ-20</c:v>
                </c:pt>
              </c:strCache>
            </c:strRef>
          </c:tx>
          <c:spPr>
            <a:solidFill>
              <a:srgbClr val="3EB1CC">
                <a:alpha val="90000"/>
              </a:srgbClr>
            </a:solidFill>
            <a:ln w="508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2D35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ВСЕ СМИ</c:v>
                </c:pt>
              </c:strCache>
            </c:strRef>
          </c:cat>
          <c:val>
            <c:numRef>
              <c:f>Лист1!$B$4</c:f>
              <c:numCache>
                <c:formatCode>0.0%</c:formatCode>
                <c:ptCount val="1"/>
                <c:pt idx="0">
                  <c:v>0.29835986203055004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7F-4822-8BDE-6F378FE04538}"/>
            </c:ext>
          </c:extLst>
        </c:ser>
        <c:dLbls>
          <c:showVal val="1"/>
        </c:dLbls>
        <c:gapWidth val="176"/>
        <c:overlap val="100"/>
        <c:axId val="175598976"/>
        <c:axId val="175776896"/>
      </c:barChart>
      <c:catAx>
        <c:axId val="17559897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5776896"/>
        <c:crosses val="autoZero"/>
        <c:auto val="1"/>
        <c:lblAlgn val="ctr"/>
        <c:lblOffset val="100"/>
      </c:catAx>
      <c:valAx>
        <c:axId val="17577689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7559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latin typeface="+mj-lt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0.07339</cdr:x>
      <cdr:y>0.90909</cdr:y>
    </cdr:from>
    <cdr:to>
      <cdr:x>0.25688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6064" y="3240360"/>
          <a:ext cx="144016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0.06422</cdr:x>
      <cdr:y>0.84848</cdr:y>
    </cdr:from>
    <cdr:to>
      <cdr:x>0.18072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4056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0.07339</cdr:x>
      <cdr:y>0.84848</cdr:y>
    </cdr:from>
    <cdr:to>
      <cdr:x>0.1899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6064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0.74747</cdr:y>
    </cdr:from>
    <cdr:to>
      <cdr:x>0.34586</cdr:x>
      <cdr:y>0.82219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00200" y="2664296"/>
          <a:ext cx="914400" cy="26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0.6055</cdr:x>
      <cdr:y>0.90909</cdr:y>
    </cdr:from>
    <cdr:to>
      <cdr:x>0.72201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752528" y="3240360"/>
          <a:ext cx="91440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0.68687</cdr:y>
    </cdr:from>
    <cdr:to>
      <cdr:x>0.33945</cdr:x>
      <cdr:y>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800200" y="2448272"/>
          <a:ext cx="864096" cy="1116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0.24771</cdr:x>
      <cdr:y>0.14141</cdr:y>
    </cdr:from>
    <cdr:to>
      <cdr:x>0.36421</cdr:x>
      <cdr:y>0.39795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1944216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0.07339</cdr:x>
      <cdr:y>0.90909</cdr:y>
    </cdr:from>
    <cdr:to>
      <cdr:x>0.25688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6064" y="3240360"/>
          <a:ext cx="144016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0.06422</cdr:x>
      <cdr:y>0.84848</cdr:y>
    </cdr:from>
    <cdr:to>
      <cdr:x>0.18072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4056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0.07339</cdr:x>
      <cdr:y>0.84848</cdr:y>
    </cdr:from>
    <cdr:to>
      <cdr:x>0.1899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6064" y="3024336"/>
          <a:ext cx="914400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0.74747</cdr:y>
    </cdr:from>
    <cdr:to>
      <cdr:x>0.34586</cdr:x>
      <cdr:y>0.82219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00200" y="2664296"/>
          <a:ext cx="914400" cy="26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0.6055</cdr:x>
      <cdr:y>0.90909</cdr:y>
    </cdr:from>
    <cdr:to>
      <cdr:x>0.72201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752528" y="3240360"/>
          <a:ext cx="91440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0.22936</cdr:x>
      <cdr:y>0.68687</cdr:y>
    </cdr:from>
    <cdr:to>
      <cdr:x>0.33945</cdr:x>
      <cdr:y>1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800200" y="2448272"/>
          <a:ext cx="864096" cy="1116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0.24771</cdr:x>
      <cdr:y>0.14141</cdr:y>
    </cdr:from>
    <cdr:to>
      <cdr:x>0.36421</cdr:x>
      <cdr:y>0.39795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1944216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04178-BD83-B64E-B2F1-6F4E5EAB7CC7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27C0D-13DE-7D49-809B-F5AB10C10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693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5BDCE-4F17-7841-968C-8757F866CD4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F8A2-D24C-004F-A91C-22E1091E7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706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348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948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92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8052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41850-79D4-46B3-9F72-9AE6392CB93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26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8052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u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378485"/>
            <a:ext cx="2946400" cy="494187"/>
          </a:xfrm>
          <a:prstGeom prst="rect">
            <a:avLst/>
          </a:prstGeom>
        </p:spPr>
        <p:txBody>
          <a:bodyPr/>
          <a:lstStyle/>
          <a:p>
            <a:fld id="{732E7AD1-077F-2140-9B63-541D1950004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84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charset="2"/>
              <a:buChar char="u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378485"/>
            <a:ext cx="2946400" cy="494187"/>
          </a:xfrm>
          <a:prstGeom prst="rect">
            <a:avLst/>
          </a:prstGeom>
        </p:spPr>
        <p:txBody>
          <a:bodyPr/>
          <a:lstStyle/>
          <a:p>
            <a:fld id="{732E7AD1-077F-2140-9B63-541D1950004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843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8 месяцев 2015 года</a:t>
            </a:r>
            <a:r>
              <a:rPr lang="ru-RU" baseline="0" dirty="0" smtClean="0"/>
              <a:t> снизились продажи смартфонов на 11-15%, при этом цена выросла на 16% в сравнении с аналогичным периодом 2014 года. Продажи планшетов упали примерно на 30%, при этом цена выросла на 12%.</a:t>
            </a:r>
          </a:p>
          <a:p>
            <a:r>
              <a:rPr lang="en-US" dirty="0" smtClean="0"/>
              <a:t>http://sibdepo.ru/news/iz-za-krizisa-rossiyane-stali-menshe-pokupat-planshety-i-smartfony.html</a:t>
            </a:r>
            <a:endParaRPr lang="ru-RU" dirty="0" smtClean="0"/>
          </a:p>
          <a:p>
            <a:r>
              <a:rPr lang="en-US" dirty="0" smtClean="0"/>
              <a:t>http://www.comnews.ru/node/96414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06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821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69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4.xml"/><Relationship Id="rId4" Type="http://schemas.microsoft.com/office/2007/relationships/hdphoto" Target="../media/hdphoto3.wdp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Relationship Id="rId4" Type="http://schemas.microsoft.com/office/2007/relationships/hdphoto" Target="../media/hdphoto4.wdp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5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813462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73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6396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1112240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5632896" y="1552764"/>
            <a:ext cx="3765424" cy="2726440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 userDrawn="1"/>
        </p:nvSpPr>
        <p:spPr>
          <a:xfrm rot="5400000">
            <a:off x="2653139" y="1552764"/>
            <a:ext cx="3765425" cy="272644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 rot="16200000">
            <a:off x="-339979" y="1552763"/>
            <a:ext cx="3765423" cy="2726440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0594" y="4850739"/>
            <a:ext cx="8366760" cy="25609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83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4186992" y="284422"/>
            <a:ext cx="3942988" cy="5440684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4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 rot="5400000">
            <a:off x="3351523" y="-560193"/>
            <a:ext cx="4788569" cy="6284336"/>
          </a:xfrm>
          <a:prstGeom prst="roundRect">
            <a:avLst>
              <a:gd name="adj" fmla="val 9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 userDrawn="1"/>
        </p:nvSpPr>
        <p:spPr>
          <a:xfrm rot="5400000">
            <a:off x="809847" y="222704"/>
            <a:ext cx="805874" cy="242556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46311" y="1087452"/>
            <a:ext cx="2176209" cy="695325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5636011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 rot="5400000">
            <a:off x="3351523" y="-560193"/>
            <a:ext cx="4788569" cy="6284336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17543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3678174" y="-2558034"/>
            <a:ext cx="1138428" cy="849477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TNS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82" y="4457483"/>
            <a:ext cx="530352" cy="53035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37169" y="1113190"/>
            <a:ext cx="8165593" cy="114538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881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Часть 1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059582"/>
            <a:ext cx="8077200" cy="3626718"/>
          </a:xfrm>
        </p:spPr>
        <p:txBody>
          <a:bodyPr/>
          <a:lstStyle/>
          <a:p>
            <a:pPr lvl="0" eaLnBrk="1" latinLnBrk="1" hangingPunct="1"/>
            <a:r>
              <a:rPr lang="ru-RU" dirty="0" smtClean="0"/>
              <a:t>Образец текста</a:t>
            </a:r>
          </a:p>
          <a:p>
            <a:pPr lvl="1" eaLnBrk="1" latinLnBrk="1" hangingPunct="1"/>
            <a:r>
              <a:rPr lang="ru-RU" dirty="0" smtClean="0"/>
              <a:t>Второй уровень</a:t>
            </a:r>
          </a:p>
          <a:p>
            <a:pPr lvl="2" eaLnBrk="1" latinLnBrk="1" hangingPunct="1"/>
            <a:r>
              <a:rPr lang="ru-RU" dirty="0" smtClean="0"/>
              <a:t>Третий уровень</a:t>
            </a:r>
          </a:p>
          <a:p>
            <a:pPr lvl="3" eaLnBrk="1" latinLnBrk="1" hangingPunct="1"/>
            <a:r>
              <a:rPr lang="ru-RU" dirty="0" smtClean="0"/>
              <a:t>Четвертый уровень</a:t>
            </a:r>
          </a:p>
          <a:p>
            <a:pPr lvl="4" eaLnBrk="1" latinLnBrk="1" hangingPunct="1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>
          <a:xfrm>
            <a:off x="7232848" y="33468"/>
            <a:ext cx="1371600" cy="171450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/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323538" y="249496"/>
            <a:ext cx="8064895" cy="756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eaLnBrk="1" latinLnBrk="1" hangingPunct="1"/>
            <a:endParaRPr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</p:nvPr>
        </p:nvSpPr>
        <p:spPr>
          <a:xfrm>
            <a:off x="7613848" y="4855464"/>
            <a:ext cx="990600" cy="228600"/>
          </a:xfrm>
          <a:prstGeom prst="rect">
            <a:avLst/>
          </a:prstGeom>
        </p:spPr>
        <p:txBody>
          <a:bodyPr vert="horz" lIns="91438" tIns="45719" rIns="91438" bIns="45719" anchor="ctr"/>
          <a:lstStyle>
            <a:lvl1pPr algn="r" eaLnBrk="1" latinLnBrk="0" hangingPunct="1">
              <a:defRPr kumimoji="0" sz="1400"/>
            </a:lvl1pPr>
            <a:extLst/>
          </a:lstStyle>
          <a:p>
            <a:fld id="{7FB7391B-D010-4692-92FA-79FFB391076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12"/>
          <p:cNvSpPr>
            <a:spLocks noGrp="1"/>
          </p:cNvSpPr>
          <p:nvPr>
            <p:ph type="ftr" sz="quarter" idx="3"/>
          </p:nvPr>
        </p:nvSpPr>
        <p:spPr>
          <a:xfrm>
            <a:off x="323528" y="4857750"/>
            <a:ext cx="6974160" cy="228600"/>
          </a:xfrm>
          <a:prstGeom prst="rect">
            <a:avLst/>
          </a:prstGeom>
        </p:spPr>
        <p:txBody>
          <a:bodyPr vert="horz" lIns="91438" tIns="45719" rIns="91438" bIns="45719" anchor="ctr"/>
          <a:lstStyle>
            <a:lvl1pPr algn="l" eaLnBrk="1" latinLnBrk="0" hangingPunct="1">
              <a:defRPr kumimoji="0"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645119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8582074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237228783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4284000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4571103" y="814078"/>
            <a:ext cx="4284000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11434901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322007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2" y="261951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34661672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1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7"/>
          </p:nvPr>
        </p:nvSpPr>
        <p:spPr>
          <a:xfrm>
            <a:off x="273000" y="2652542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682462938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1"/>
            <a:ext cx="8582074" cy="3646023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</a:pPr>
            <a:r>
              <a:rPr lang="en-AU" b="0" smtClean="0">
                <a:solidFill>
                  <a:srgbClr val="000000"/>
                </a:solidFill>
                <a:latin typeface="Arial"/>
                <a:cs typeface="+mn-cs"/>
              </a:rPr>
              <a:t>©TNS 2015</a:t>
            </a:r>
            <a:endParaRPr lang="ru-RU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697324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8" y="773881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97837706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8582074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114107107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4284000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4571103" y="814078"/>
            <a:ext cx="4284000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99507716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415805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2" y="261951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650434090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1"/>
            <a:ext cx="8582074" cy="3646023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</a:pPr>
            <a:r>
              <a:rPr lang="en-AU" b="0" smtClean="0">
                <a:solidFill>
                  <a:srgbClr val="000000"/>
                </a:solidFill>
                <a:latin typeface="Arial"/>
                <a:cs typeface="+mn-cs"/>
              </a:rPr>
              <a:t>©TNS 2015</a:t>
            </a:r>
            <a:endParaRPr lang="ru-RU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770588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8" y="773881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32216386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6"/>
            <a:ext cx="8582074" cy="364602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012385576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25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47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0"/>
            <a:ext cx="5073650" cy="1800225"/>
          </a:xfrm>
        </p:spPr>
        <p:txBody>
          <a:bodyPr lIns="251994"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81784813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68" y="1215396"/>
            <a:ext cx="8590344" cy="59126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58919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296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295" y="823507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1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54033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7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740120431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7" y="773890"/>
            <a:ext cx="4030663" cy="36873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13" y="773890"/>
            <a:ext cx="4029075" cy="3687393"/>
          </a:xfrm>
          <a:prstGeom prst="rect">
            <a:avLst/>
          </a:prstGeom>
        </p:spPr>
        <p:txBody>
          <a:bodyPr lIns="0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002378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71" y="773890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23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920484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/>
            <a:fld id="{9784CBA3-D598-4B1F-BAA3-EE14B5154290}" type="slidenum">
              <a:rPr lang="en-AU" smtClean="0">
                <a:latin typeface="Verdana"/>
              </a:rPr>
              <a:pPr defTabSz="914378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25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768392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334942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59362236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5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932549098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1485908"/>
            <a:ext cx="8582074" cy="294759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73000" y="833111"/>
            <a:ext cx="8582074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0099381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834978" y="27"/>
            <a:ext cx="6309043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748556220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178805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3124862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5976716" y="810014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7379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8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1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00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4570911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93903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94001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63586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331710" y="2124597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02940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202527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132045" y="2124597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9283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46984131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4" y="4579325"/>
            <a:ext cx="486000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442447" y="814066"/>
            <a:ext cx="5412627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57" y="816909"/>
            <a:ext cx="3179190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20864018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73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6396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3557100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1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7"/>
          </p:nvPr>
        </p:nvSpPr>
        <p:spPr>
          <a:xfrm>
            <a:off x="273000" y="2652542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83687244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47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0"/>
            <a:ext cx="5073650" cy="1800225"/>
          </a:xfrm>
        </p:spPr>
        <p:txBody>
          <a:bodyPr lIns="251994"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2039582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01" y="0"/>
            <a:ext cx="8532811" cy="414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67683443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834978" y="27"/>
            <a:ext cx="6309043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23261578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01" y="0"/>
            <a:ext cx="8532811" cy="414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310221686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417" y="0"/>
            <a:ext cx="4971236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44652868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988" y="1"/>
            <a:ext cx="4221099" cy="42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94647210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69884349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105495" y="1"/>
            <a:ext cx="7038521" cy="426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79872979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64" y="773882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2824442459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9253707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6505468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>
            <a:noAutofit/>
          </a:bodyPr>
          <a:lstStyle/>
          <a:p>
            <a:fld id="{3C304309-6068-4AE8-9E85-8D3E75390E26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93813" y="3832225"/>
            <a:ext cx="7558086" cy="25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00" b="0">
                <a:solidFill>
                  <a:srgbClr val="333333"/>
                </a:solidFill>
              </a:defRPr>
            </a:lvl1pPr>
          </a:lstStyle>
          <a:p>
            <a:r>
              <a:rPr lang="en-AU" dirty="0" smtClean="0"/>
              <a:t>SOURCE: Insert source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694249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417" y="0"/>
            <a:ext cx="4971236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49548941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074" y="454904"/>
            <a:ext cx="6917371" cy="4946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  <p:sp>
        <p:nvSpPr>
          <p:cNvPr id="7" name="Shape 10"/>
          <p:cNvSpPr/>
          <p:nvPr userDrawn="1"/>
        </p:nvSpPr>
        <p:spPr>
          <a:xfrm>
            <a:off x="298352" y="-30559"/>
            <a:ext cx="1447801" cy="1016001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C1D52"/>
          </a:solidFill>
          <a:ln w="25400">
            <a:miter lim="400000"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8" y="977900"/>
            <a:ext cx="7930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pic>
        <p:nvPicPr>
          <p:cNvPr id="12" name="png-3.png"/>
          <p:cNvPicPr/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839" y="262787"/>
            <a:ext cx="851147" cy="57730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/>
          <p:cNvSpPr txBox="1"/>
          <p:nvPr userDrawn="1"/>
        </p:nvSpPr>
        <p:spPr>
          <a:xfrm>
            <a:off x="1888068" y="2"/>
            <a:ext cx="6917266" cy="526846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2000" dirty="0" smtClean="0">
                <a:solidFill>
                  <a:srgbClr val="F7911E"/>
                </a:solidFill>
                <a:latin typeface="Calibri"/>
              </a:rPr>
              <a:t>ЖАНРЫ И ФОРМАТЫ ПРОГРАММ</a:t>
            </a:r>
            <a:endParaRPr lang="ru-RU" sz="2000" dirty="0">
              <a:solidFill>
                <a:srgbClr val="F7911E"/>
              </a:solidFill>
              <a:latin typeface="Calibri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5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890186" y="1148257"/>
            <a:ext cx="6915148" cy="333908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0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6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5144668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6"/>
            <a:ext cx="8582074" cy="364602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517354987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980781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68" y="1215396"/>
            <a:ext cx="8590344" cy="59126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1806666"/>
            <a:ext cx="4292439" cy="26473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99573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296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22"/>
            <a:ext cx="4247999" cy="3275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295" y="823507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1"/>
            <a:ext cx="4247999" cy="3239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099"/>
            <a:ext cx="7562850" cy="276225"/>
          </a:xfrm>
          <a:prstGeom prst="rect">
            <a:avLst/>
          </a:prstGeom>
        </p:spPr>
        <p:txBody>
          <a:bodyPr lIns="503987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019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7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48173033"/>
      </p:ext>
    </p:extLst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7" y="773890"/>
            <a:ext cx="4030663" cy="36873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13" y="773890"/>
            <a:ext cx="4029075" cy="3687393"/>
          </a:xfrm>
          <a:prstGeom prst="rect">
            <a:avLst/>
          </a:prstGeom>
        </p:spPr>
        <p:txBody>
          <a:bodyPr lIns="0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312218"/>
      </p:ext>
    </p:extLst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71" y="773890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23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657334"/>
      </p:ext>
    </p:extLst>
  </p:cSld>
  <p:clrMapOvr>
    <a:masterClrMapping/>
  </p:clrMapOvr>
  <p:transition spd="slow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8"/>
            <a:fld id="{9784CBA3-D598-4B1F-BAA3-EE14B5154290}" type="slidenum">
              <a:rPr lang="en-AU" smtClean="0">
                <a:latin typeface="Verdana"/>
              </a:rPr>
              <a:pPr defTabSz="914378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59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768392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378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4105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988" y="1"/>
            <a:ext cx="4221099" cy="42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08891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43125993"/>
      </p:ext>
    </p:extLst>
  </p:cSld>
  <p:clrMapOvr>
    <a:masterClrMapping/>
  </p:clrMapOvr>
  <p:transition spd="slow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1" y="261951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885386858"/>
      </p:ext>
    </p:extLst>
  </p:cSld>
  <p:clrMapOvr>
    <a:masterClrMapping/>
  </p:clrMapOvr>
  <p:transition spd="slow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569748"/>
      </p:ext>
    </p:extLst>
  </p:cSld>
  <p:clrMapOvr>
    <a:masterClrMapping/>
  </p:clrMapOvr>
  <p:transition spd="slow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569748"/>
      </p:ext>
    </p:extLst>
  </p:cSld>
  <p:clrMapOvr>
    <a:masterClrMapping/>
  </p:clrMapOvr>
  <p:transition spd="slow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hape 10"/>
          <p:cNvSpPr/>
          <p:nvPr userDrawn="1"/>
        </p:nvSpPr>
        <p:spPr>
          <a:xfrm>
            <a:off x="298352" y="-30559"/>
            <a:ext cx="1447801" cy="1016001"/>
          </a:xfrm>
          <a:prstGeom prst="rect">
            <a:avLst/>
          </a:prstGeom>
          <a:solidFill>
            <a:srgbClr val="4655A5"/>
          </a:solidFill>
          <a:ln>
            <a:round/>
          </a:ln>
        </p:spPr>
        <p:txBody>
          <a:bodyPr lIns="38100" tIns="38100" rIns="38100" bIns="381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25400">
            <a:miter lim="400000"/>
          </a:ln>
        </p:spPr>
        <p:txBody>
          <a:bodyPr lIns="38100" tIns="38100" rIns="38100" bIns="381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7" y="977900"/>
            <a:ext cx="793046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pic>
        <p:nvPicPr>
          <p:cNvPr id="12" name="image3.png"/>
          <p:cNvPicPr/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94" y="346185"/>
            <a:ext cx="1239762" cy="623248"/>
          </a:xfrm>
          <a:prstGeom prst="rect">
            <a:avLst/>
          </a:prstGeom>
          <a:ln w="12700">
            <a:round/>
          </a:ln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5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Gotham Pro"/>
                <a:cs typeface="Gotham Pro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88076" y="454904"/>
            <a:ext cx="6917371" cy="4946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890185" y="1148257"/>
            <a:ext cx="6915148" cy="33390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888067" y="2"/>
            <a:ext cx="6917266" cy="526846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 fontAlgn="auto">
              <a:spcAft>
                <a:spcPts val="0"/>
              </a:spcAft>
            </a:pPr>
            <a:r>
              <a:rPr lang="ru-RU" b="0" dirty="0" smtClean="0">
                <a:solidFill>
                  <a:srgbClr val="4655A5"/>
                </a:solidFill>
                <a:cs typeface="+mn-cs"/>
              </a:rPr>
              <a:t>ИЗМЕРЕНИЯ 2015+</a:t>
            </a:r>
            <a:endParaRPr lang="ru-RU" b="0" dirty="0">
              <a:solidFill>
                <a:srgbClr val="4655A5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035156"/>
      </p:ext>
    </p:extLst>
  </p:cSld>
  <p:clrMapOvr>
    <a:masterClrMapping/>
  </p:clrMapOvr>
  <p:transition spd="slow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d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20572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2732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105495" y="1"/>
            <a:ext cx="7038521" cy="426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7994650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64" y="773882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2412600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1485908"/>
            <a:ext cx="8582074" cy="294759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73000" y="833111"/>
            <a:ext cx="8582074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8259916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28391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9685188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88932" y="779781"/>
            <a:ext cx="4030663" cy="319055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824426" y="779780"/>
            <a:ext cx="4027487" cy="319055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Aft>
                <a:spcPts val="384"/>
              </a:spcAft>
              <a:defRPr/>
            </a:lvl1pPr>
            <a:lvl2pPr>
              <a:lnSpc>
                <a:spcPct val="100000"/>
              </a:lnSpc>
              <a:spcAft>
                <a:spcPts val="384"/>
              </a:spcAft>
              <a:defRPr/>
            </a:lvl2pPr>
            <a:lvl3pPr>
              <a:lnSpc>
                <a:spcPct val="100000"/>
              </a:lnSpc>
              <a:spcAft>
                <a:spcPts val="384"/>
              </a:spcAft>
              <a:defRPr/>
            </a:lvl3pPr>
            <a:lvl4pPr>
              <a:lnSpc>
                <a:spcPct val="100000"/>
              </a:lnSpc>
              <a:spcAft>
                <a:spcPts val="384"/>
              </a:spcAft>
              <a:defRPr/>
            </a:lvl4pPr>
            <a:lvl5pPr>
              <a:lnSpc>
                <a:spcPct val="100000"/>
              </a:lnSpc>
              <a:spcAft>
                <a:spcPts val="384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AU" sz="750" b="0" smtClean="0">
                <a:solidFill>
                  <a:srgbClr val="333333"/>
                </a:solidFill>
                <a:latin typeface="+mn-lt"/>
              </a:defRPr>
            </a:lvl1pPr>
          </a:lstStyle>
          <a:p>
            <a:pPr algn="r"/>
            <a:fld id="{3C304309-6068-4AE8-9E85-8D3E75390E26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6270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4" y="261951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01693" y="542959"/>
            <a:ext cx="8259986" cy="261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1200" b="1" kern="1200" baseline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1055687" y="4593919"/>
            <a:ext cx="7776813" cy="3714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2585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70800" y="891000"/>
            <a:ext cx="4176712" cy="306180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  <a:tabLst>
                <a:tab pos="360000" algn="l"/>
              </a:tabLst>
              <a:defRPr sz="1200" b="1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0975" indent="-180975">
              <a:lnSpc>
                <a:spcPct val="150000"/>
              </a:lnSpc>
              <a:spcBef>
                <a:spcPts val="0"/>
              </a:spcBef>
              <a:buSzPct val="150000"/>
              <a:buFont typeface="Wingdings" pitchFamily="2" charset="2"/>
              <a:buChar char="§"/>
              <a:tabLst>
                <a:tab pos="360000" algn="l"/>
              </a:tabLst>
              <a:defRPr sz="1200" b="1">
                <a:solidFill>
                  <a:srgbClr val="64646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en-US" dirty="0" err="1" smtClean="0"/>
              <a:t>fdsfdssdfdsfsdfsdfsdfdsfdsfd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0038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0"/>
          </p:nvPr>
        </p:nvSpPr>
        <p:spPr>
          <a:xfrm>
            <a:off x="468314" y="1145860"/>
            <a:ext cx="4104000" cy="33704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7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468314" y="1145860"/>
            <a:ext cx="4104000" cy="3370422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641550" y="1145860"/>
            <a:ext cx="4104000" cy="3370422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12"/>
          </p:nvPr>
        </p:nvSpPr>
        <p:spPr>
          <a:xfrm>
            <a:off x="4641550" y="1145860"/>
            <a:ext cx="4104000" cy="33704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3"/>
          </p:nvPr>
        </p:nvSpPr>
        <p:spPr>
          <a:xfrm>
            <a:off x="982121" y="4652466"/>
            <a:ext cx="7467600" cy="2857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43007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659" y="4640264"/>
            <a:ext cx="56427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10"/>
          <p:cNvSpPr/>
          <p:nvPr userDrawn="1"/>
        </p:nvSpPr>
        <p:spPr>
          <a:xfrm>
            <a:off x="298349" y="-30560"/>
            <a:ext cx="1447801" cy="1016001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txBody>
          <a:bodyPr lIns="38100" tIns="38100" rIns="38100" bIns="38100"/>
          <a:lstStyle/>
          <a:p>
            <a:pPr lvl="0"/>
            <a:endParaRPr/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7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C4D"/>
          </a:solidFill>
          <a:ln w="25400">
            <a:miter lim="400000"/>
          </a:ln>
        </p:spPr>
        <p:txBody>
          <a:bodyPr lIns="38100" tIns="38100" rIns="38100" bIns="38100"/>
          <a:lstStyle/>
          <a:p>
            <a:pPr lvl="0"/>
            <a:endParaRPr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7" y="977900"/>
            <a:ext cx="7930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4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88067" y="32013"/>
            <a:ext cx="6917371" cy="91757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>
                <a:solidFill>
                  <a:schemeClr val="accent2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90185" y="1148254"/>
            <a:ext cx="6915148" cy="33390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6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image14-filtered.png"/>
          <p:cNvPicPr/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511" y="180715"/>
            <a:ext cx="941212" cy="967539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="" xmlns:p14="http://schemas.microsoft.com/office/powerpoint/2010/main" val="211983337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93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85725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2">
                    <a:lumMod val="50000"/>
                  </a:schemeClr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22164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617371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valuation of current sit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900"/>
          </a:xfrm>
        </p:spPr>
        <p:txBody>
          <a:bodyPr vert="horz" lIns="277200" tIns="208800" rIns="277200" bIns="0" rtlCol="0" anchor="t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defRPr lang="ru-RU" sz="2400" b="1" kern="1200">
                <a:solidFill>
                  <a:srgbClr val="333333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051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d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803480" y="550069"/>
            <a:ext cx="381176" cy="0"/>
          </a:xfrm>
          <a:prstGeom prst="line">
            <a:avLst/>
          </a:prstGeom>
          <a:solidFill>
            <a:srgbClr val="D6D6D6"/>
          </a:solidFill>
          <a:ln w="38100" cap="rnd">
            <a:solidFill>
              <a:srgbClr val="ECA146"/>
            </a:solidFill>
            <a:round/>
          </a:ln>
        </p:spPr>
        <p:txBody>
          <a:bodyPr lIns="0" tIns="0" rIns="0" bIns="0"/>
          <a:lstStyle/>
          <a:p>
            <a:pPr lvl="0" algn="l" defTabSz="322743">
              <a:buClrTx/>
              <a:defRPr sz="1200">
                <a:uFillTx/>
              </a:defRPr>
            </a:pPr>
            <a:endParaRPr sz="800" dirty="0"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338150" y="4768321"/>
            <a:ext cx="239849" cy="217091"/>
          </a:xfrm>
          <a:prstGeom prst="rect">
            <a:avLst/>
          </a:prstGeom>
        </p:spPr>
        <p:txBody>
          <a:bodyPr lIns="51435" tIns="25718" rIns="51435" bIns="25718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12713" y="222151"/>
            <a:ext cx="1809470" cy="221215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lvl="0" algn="l">
              <a:buClr>
                <a:srgbClr val="FFFFFF"/>
              </a:buClr>
              <a:buFont typeface="Gotham Pro"/>
              <a:defRPr sz="1800">
                <a:uFillTx/>
              </a:defRPr>
            </a:pPr>
            <a:r>
              <a:rPr lang="ru-RU" sz="1100" b="1" dirty="0" smtClean="0">
                <a:solidFill>
                  <a:srgbClr val="ECA245"/>
                </a:solidFill>
                <a:uFill>
                  <a:solidFill>
                    <a:srgbClr val="FFFFFF"/>
                  </a:solidFill>
                </a:uFill>
                <a:latin typeface="+mj-lt"/>
                <a:ea typeface="+mn-ea"/>
                <a:cs typeface="+mn-cs"/>
                <a:sym typeface="Gotham Pro"/>
              </a:rPr>
              <a:t>РЕКЛАМНЫЙ РЫНОК</a:t>
            </a:r>
            <a:endParaRPr lang="ru-RU" sz="1100" b="1" dirty="0">
              <a:solidFill>
                <a:srgbClr val="ECA245"/>
              </a:solidFill>
              <a:uFill>
                <a:solidFill>
                  <a:srgbClr val="FFFFFF"/>
                </a:solidFill>
              </a:uFill>
              <a:latin typeface="+mj-lt"/>
              <a:ea typeface="+mn-ea"/>
              <a:cs typeface="+mn-cs"/>
              <a:sym typeface="Gotham Pro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25718" y="652240"/>
            <a:ext cx="6613034" cy="401836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2000">
                <a:solidFill>
                  <a:srgbClr val="354245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480" y="4403229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 algn="l">
              <a:buNone/>
              <a:defRPr sz="600" i="1">
                <a:latin typeface="+mj-lt"/>
              </a:defRPr>
            </a:lvl1pPr>
            <a:lvl2pPr>
              <a:defRPr sz="300">
                <a:latin typeface="+mj-lt"/>
              </a:defRPr>
            </a:lvl2pPr>
            <a:lvl3pPr>
              <a:defRPr sz="300">
                <a:latin typeface="+mj-lt"/>
              </a:defRPr>
            </a:lvl3pPr>
            <a:lvl4pPr>
              <a:defRPr sz="300">
                <a:latin typeface="+mj-lt"/>
              </a:defRPr>
            </a:lvl4pPr>
            <a:lvl5pPr>
              <a:defRPr sz="300">
                <a:latin typeface="+mj-lt"/>
              </a:defRPr>
            </a:lvl5pPr>
          </a:lstStyle>
          <a:p>
            <a:pPr lvl="0"/>
            <a:r>
              <a:rPr lang="ru-RU" dirty="0" smtClean="0"/>
              <a:t>Источник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24" y="470183"/>
            <a:ext cx="393369" cy="393369"/>
          </a:xfrm>
          <a:prstGeom prst="rect">
            <a:avLst/>
          </a:prstGeom>
        </p:spPr>
      </p:pic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323" y="470183"/>
            <a:ext cx="393370" cy="393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79" y="4742879"/>
            <a:ext cx="505467" cy="189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80328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659" y="4640264"/>
            <a:ext cx="56427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10"/>
          <p:cNvSpPr/>
          <p:nvPr userDrawn="1"/>
        </p:nvSpPr>
        <p:spPr>
          <a:xfrm>
            <a:off x="298349" y="-30559"/>
            <a:ext cx="1447801" cy="1016001"/>
          </a:xfrm>
          <a:prstGeom prst="rect">
            <a:avLst/>
          </a:prstGeom>
          <a:solidFill>
            <a:srgbClr val="3EB1CC"/>
          </a:solidFill>
          <a:ln>
            <a:round/>
          </a:ln>
        </p:spPr>
        <p:txBody>
          <a:bodyPr lIns="38098" tIns="38098" rIns="38098" bIns="38098"/>
          <a:lstStyle/>
          <a:p>
            <a:pPr lvl="0"/>
            <a:endParaRPr/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>
            <a:miter lim="400000"/>
          </a:ln>
        </p:spPr>
        <p:txBody>
          <a:bodyPr lIns="38098" tIns="38098" rIns="38098" bIns="38098"/>
          <a:lstStyle/>
          <a:p>
            <a:pPr lvl="0"/>
            <a:endParaRPr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7" y="977900"/>
            <a:ext cx="793046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88067" y="1"/>
            <a:ext cx="6917266" cy="513337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endParaRPr lang="ru-RU" sz="2000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4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88068" y="1"/>
            <a:ext cx="6917371" cy="94958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890185" y="1148254"/>
            <a:ext cx="6915148" cy="333908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0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6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image14-filtered.png"/>
          <p:cNvPicPr/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512" y="98545"/>
            <a:ext cx="860361" cy="890058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="" xmlns:p14="http://schemas.microsoft.com/office/powerpoint/2010/main" val="705037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8399965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4843317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89421870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227555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3934575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5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492495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3124862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5976716" y="810014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056694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1485908"/>
            <a:ext cx="8582074" cy="294759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73000" y="833111"/>
            <a:ext cx="8582074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56466455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194515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3124862" y="814087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5976716" y="810014"/>
            <a:ext cx="2844000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936766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8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1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00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4570911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1829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94001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63586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331710" y="2124597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9988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202527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132045" y="2124597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1899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86955443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4" y="4579325"/>
            <a:ext cx="486000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442447" y="814066"/>
            <a:ext cx="5412627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57" y="816909"/>
            <a:ext cx="3179190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10119752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8473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6396" y="821929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0"/>
          </p:nvPr>
        </p:nvSpPr>
        <p:spPr>
          <a:xfrm>
            <a:off x="278473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1"/>
          </p:nvPr>
        </p:nvSpPr>
        <p:spPr>
          <a:xfrm>
            <a:off x="4576396" y="2645057"/>
            <a:ext cx="4292439" cy="1809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14546" y="4572510"/>
            <a:ext cx="4859999" cy="289423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2468321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545981"/>
            <a:ext cx="4834152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1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7"/>
          </p:nvPr>
        </p:nvSpPr>
        <p:spPr>
          <a:xfrm>
            <a:off x="273000" y="2652542"/>
            <a:ext cx="8582074" cy="18000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6134137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08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1" y="1485918"/>
            <a:ext cx="4284000" cy="29828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00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1"/>
          </p:nvPr>
        </p:nvSpPr>
        <p:spPr>
          <a:xfrm>
            <a:off x="4570911" y="833111"/>
            <a:ext cx="4284000" cy="6527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6821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47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0"/>
            <a:ext cx="5073650" cy="1800225"/>
          </a:xfrm>
        </p:spPr>
        <p:txBody>
          <a:bodyPr lIns="251994"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46962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834978" y="27"/>
            <a:ext cx="6309043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226710292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01" y="0"/>
            <a:ext cx="8532811" cy="414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19338210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90417" y="0"/>
            <a:ext cx="4971236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40403212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988" y="1"/>
            <a:ext cx="4221099" cy="42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46507576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41585290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105495" y="1"/>
            <a:ext cx="7038521" cy="426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43029"/>
            <a:ext cx="5073651" cy="1228724"/>
          </a:xfrm>
        </p:spPr>
        <p:txBody>
          <a:bodyPr tIns="179996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94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195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3291104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803289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4251749522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64" y="773882"/>
            <a:ext cx="8569325" cy="368024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4177919"/>
            <a:ext cx="756285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42226010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94001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635860" y="2128674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331710" y="2124597"/>
            <a:ext cx="252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4183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58924" y="829384"/>
            <a:ext cx="4247998" cy="3714605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" y="1"/>
            <a:ext cx="9143999" cy="810000"/>
          </a:xfr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lang="en-AU" sz="2000" kern="1200" dirty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4604712" y="828723"/>
            <a:ext cx="4247998" cy="3714605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  <p:sp>
        <p:nvSpPr>
          <p:cNvPr id="17" name="Нижний колонтитул 47"/>
          <p:cNvSpPr>
            <a:spLocks noGrp="1"/>
          </p:cNvSpPr>
          <p:nvPr>
            <p:ph type="ftr" sz="quarter" idx="3"/>
          </p:nvPr>
        </p:nvSpPr>
        <p:spPr>
          <a:xfrm>
            <a:off x="785831" y="4565135"/>
            <a:ext cx="6839999" cy="18900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r>
              <a:rPr lang="ru-RU" smtClean="0">
                <a:solidFill>
                  <a:prstClr val="black"/>
                </a:solidFill>
                <a:latin typeface="Verdana"/>
              </a:rPr>
              <a:t>©TNS 2014</a:t>
            </a:r>
            <a:endParaRPr lang="ru-RU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88472" y="4768720"/>
            <a:ext cx="6837405" cy="269999"/>
          </a:xfrm>
          <a:prstGeom prst="rect">
            <a:avLst/>
          </a:prstGeom>
        </p:spPr>
        <p:txBody>
          <a:bodyPr lIns="107997" tIns="0" rIns="35999" bIns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dirty="0" smtClean="0"/>
              <a:t>Источник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137004758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01694" y="542960"/>
            <a:ext cx="8259986" cy="261462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FontTx/>
              <a:buNone/>
              <a:defRPr lang="ru-RU" sz="1200" b="1" kern="1200" baseline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1055687" y="4593920"/>
            <a:ext cx="7776813" cy="371475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5958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ng-9.png"/>
          <p:cNvPicPr/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4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60787" y="174978"/>
            <a:ext cx="8272471" cy="47391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  <p:sp>
        <p:nvSpPr>
          <p:cNvPr id="7" name="Shape 10"/>
          <p:cNvSpPr/>
          <p:nvPr userDrawn="1"/>
        </p:nvSpPr>
        <p:spPr>
          <a:xfrm>
            <a:off x="298352" y="-30559"/>
            <a:ext cx="1447801" cy="1016001"/>
          </a:xfrm>
          <a:prstGeom prst="rect">
            <a:avLst/>
          </a:prstGeom>
          <a:solidFill>
            <a:srgbClr val="F7911E"/>
          </a:solidFill>
          <a:ln>
            <a:round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sp>
        <p:nvSpPr>
          <p:cNvPr id="9" name="Shape 13"/>
          <p:cNvSpPr/>
          <p:nvPr userDrawn="1"/>
        </p:nvSpPr>
        <p:spPr>
          <a:xfrm rot="5400000">
            <a:off x="648408" y="628650"/>
            <a:ext cx="7493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>
            <a:miter lim="400000"/>
          </a:ln>
        </p:spPr>
        <p:txBody>
          <a:bodyPr lIns="38099" tIns="38099" rIns="38099" bIns="38099"/>
          <a:lstStyle/>
          <a:p>
            <a:endParaRPr>
              <a:solidFill>
                <a:srgbClr val="333333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888068" y="977900"/>
            <a:ext cx="79304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TNS_logo_rgb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9" y="4351678"/>
            <a:ext cx="562430" cy="562430"/>
          </a:xfrm>
          <a:prstGeom prst="rect">
            <a:avLst/>
          </a:prstGeom>
        </p:spPr>
      </p:pic>
      <p:pic>
        <p:nvPicPr>
          <p:cNvPr id="12" name="image5.png"/>
          <p:cNvPicPr/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72" y="127928"/>
            <a:ext cx="909831" cy="915502"/>
          </a:xfrm>
          <a:prstGeom prst="rect">
            <a:avLst/>
          </a:prstGeom>
          <a:ln w="12700">
            <a:round/>
          </a:ln>
        </p:spPr>
      </p:pic>
      <p:sp>
        <p:nvSpPr>
          <p:cNvPr id="4" name="TextBox 3"/>
          <p:cNvSpPr txBox="1"/>
          <p:nvPr userDrawn="1"/>
        </p:nvSpPr>
        <p:spPr>
          <a:xfrm>
            <a:off x="1888068" y="2"/>
            <a:ext cx="6917266" cy="472810"/>
          </a:xfrm>
          <a:prstGeom prst="rect">
            <a:avLst/>
          </a:prstGeom>
        </p:spPr>
        <p:txBody>
          <a:bodyPr vert="horz" lIns="0" tIns="0" rIns="0" bIns="0" anchor="ctr"/>
          <a:lstStyle>
            <a:lvl1pPr lvl="0" indent="0">
              <a:spcBef>
                <a:spcPct val="20000"/>
              </a:spcBef>
              <a:buFont typeface="Arial"/>
              <a:buNone/>
              <a:defRPr>
                <a:solidFill>
                  <a:schemeClr val="accent2"/>
                </a:solidFill>
                <a:latin typeface="Gotham Pro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latin typeface="Gotham Pro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Gotham Pro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Gotham Pro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Gotham Pro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F7911E"/>
                </a:solidFill>
              </a:rPr>
              <a:t>ТВ В РОССИИ</a:t>
            </a:r>
            <a:endParaRPr lang="ru-RU" dirty="0">
              <a:solidFill>
                <a:srgbClr val="F7911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0185" y="4640265"/>
            <a:ext cx="6584948" cy="27384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Gotham Pro"/>
                <a:cs typeface="Gotham Pro"/>
              </a:defRPr>
            </a:lvl1pPr>
          </a:lstStyle>
          <a:p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890186" y="1148257"/>
            <a:ext cx="6915148" cy="333908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888076" y="456201"/>
            <a:ext cx="6917371" cy="49468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5341452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88933" y="779781"/>
            <a:ext cx="4030663" cy="319055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824426" y="779781"/>
            <a:ext cx="4027487" cy="3190558"/>
          </a:xfrm>
          <a:prstGeom prst="rect">
            <a:avLst/>
          </a:prstGeom>
        </p:spPr>
        <p:txBody>
          <a:bodyPr lIns="0" tIns="45719" rIns="91438" bIns="45719">
            <a:noAutofit/>
          </a:bodyPr>
          <a:lstStyle>
            <a:lvl1pPr>
              <a:lnSpc>
                <a:spcPct val="100000"/>
              </a:lnSpc>
              <a:spcAft>
                <a:spcPts val="384"/>
              </a:spcAft>
              <a:defRPr/>
            </a:lvl1pPr>
            <a:lvl2pPr>
              <a:lnSpc>
                <a:spcPct val="100000"/>
              </a:lnSpc>
              <a:spcAft>
                <a:spcPts val="384"/>
              </a:spcAft>
              <a:defRPr/>
            </a:lvl2pPr>
            <a:lvl3pPr>
              <a:lnSpc>
                <a:spcPct val="100000"/>
              </a:lnSpc>
              <a:spcAft>
                <a:spcPts val="384"/>
              </a:spcAft>
              <a:defRPr/>
            </a:lvl3pPr>
            <a:lvl4pPr>
              <a:lnSpc>
                <a:spcPct val="100000"/>
              </a:lnSpc>
              <a:spcAft>
                <a:spcPts val="384"/>
              </a:spcAft>
              <a:defRPr/>
            </a:lvl4pPr>
            <a:lvl5pPr>
              <a:lnSpc>
                <a:spcPct val="100000"/>
              </a:lnSpc>
              <a:spcAft>
                <a:spcPts val="384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AU" sz="800" b="0" smtClean="0">
                <a:solidFill>
                  <a:srgbClr val="333333"/>
                </a:solidFill>
                <a:latin typeface="+mn-lt"/>
              </a:defRPr>
            </a:lvl1pPr>
          </a:lstStyle>
          <a:p>
            <a:fld id="{3C304309-6068-4AE8-9E85-8D3E75390E26}" type="slidenum">
              <a:rPr>
                <a:latin typeface="Verdana"/>
              </a:rPr>
              <a:pPr/>
              <a:t>‹#›</a:t>
            </a:fld>
            <a:endParaRPr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36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al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NS_logo_cmyk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29653" y="261952"/>
            <a:ext cx="352425" cy="352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230334994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9688" y="4592921"/>
            <a:ext cx="2260857" cy="246825"/>
          </a:xfrm>
          <a:prstGeom prst="rect">
            <a:avLst/>
          </a:prstGeom>
        </p:spPr>
        <p:txBody>
          <a:bodyPr>
            <a:noAutofit/>
          </a:bodyPr>
          <a:lstStyle/>
          <a:p>
            <a:fld id="{3C304309-6068-4AE8-9E85-8D3E75390E26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88925" y="770255"/>
            <a:ext cx="2592000" cy="320008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6259900" y="770255"/>
            <a:ext cx="2592000" cy="320008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3274412" y="770255"/>
            <a:ext cx="2592000" cy="320008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46673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2015</a:t>
            </a:r>
            <a:endParaRPr dirty="0" smtClean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5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933727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64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3"/>
            <a:ext cx="5073650" cy="1800225"/>
          </a:xfrm>
        </p:spPr>
        <p:txBody>
          <a:bodyPr lIns="251962" tIns="179972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405007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" y="1343029"/>
            <a:ext cx="5073651" cy="1228724"/>
          </a:xfrm>
        </p:spPr>
        <p:txBody>
          <a:bodyPr tIns="179972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62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079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519717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8582074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5349775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7250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273011" y="833119"/>
            <a:ext cx="8582117" cy="1214355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8"/>
          </p:nvPr>
        </p:nvSpPr>
        <p:spPr>
          <a:xfrm>
            <a:off x="273009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1"/>
          </p:nvPr>
        </p:nvSpPr>
        <p:spPr>
          <a:xfrm>
            <a:off x="3202527" y="2128674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22"/>
          </p:nvPr>
        </p:nvSpPr>
        <p:spPr>
          <a:xfrm>
            <a:off x="6132045" y="2124597"/>
            <a:ext cx="2700000" cy="233957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sz="1400"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8504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1" y="814078"/>
            <a:ext cx="5770112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48655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42968808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303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303" y="823509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8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25277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65791506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58924" y="829371"/>
            <a:ext cx="4247998" cy="3628940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" y="1"/>
            <a:ext cx="9143999" cy="810000"/>
          </a:xfrm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lang="en-AU" sz="2000" kern="1200" dirty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4604712" y="828709"/>
            <a:ext cx="4247998" cy="3628940"/>
          </a:xfrm>
          <a:prstGeom prst="rect">
            <a:avLst/>
          </a:prstGeom>
        </p:spPr>
        <p:txBody>
          <a:bodyPr lIns="91438" tIns="0" rIns="91438" bIns="45719">
            <a:noAutofit/>
          </a:bodyPr>
          <a:lstStyle>
            <a:lvl1pPr>
              <a:defRPr sz="1600" b="1"/>
            </a:lvl1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65524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16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/34/12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smtClean="0">
                <a:solidFill>
                  <a:prstClr val="white"/>
                </a:solidFill>
                <a:latin typeface="Verdana"/>
              </a:rPr>
              <a:t>©TNS 2014</a:t>
            </a:r>
            <a:endParaRPr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93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/29/8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smtClean="0">
                <a:solidFill>
                  <a:prstClr val="white"/>
                </a:solidFill>
                <a:latin typeface="Verdana"/>
              </a:rPr>
              <a:t>©TNS 2014</a:t>
            </a:r>
            <a:endParaRPr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979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141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390664" y="27"/>
            <a:ext cx="6753357" cy="436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71533"/>
            <a:ext cx="5073650" cy="1800225"/>
          </a:xfrm>
        </p:spPr>
        <p:txBody>
          <a:bodyPr lIns="251962" tIns="179972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5360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31" y="4560749"/>
            <a:ext cx="4859999" cy="2762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434902" y="814066"/>
            <a:ext cx="6420172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62" y="816909"/>
            <a:ext cx="2171645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57520968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145" y="4"/>
            <a:ext cx="5087887" cy="4339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" y="1343029"/>
            <a:ext cx="5073651" cy="1228724"/>
          </a:xfrm>
        </p:spPr>
        <p:txBody>
          <a:bodyPr tIns="179972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360170"/>
          </a:xfrm>
          <a:prstGeom prst="rect">
            <a:avLst/>
          </a:prstGeom>
        </p:spPr>
        <p:txBody>
          <a:bodyPr lIns="251962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079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33213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8"/>
            <a:ext cx="8582074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651839210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1" y="814078"/>
            <a:ext cx="5770112" cy="364602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89586865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52659784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81303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606868" y="1161531"/>
            <a:ext cx="4247999" cy="3275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dirty="0" smtClean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20"/>
          </p:nvPr>
        </p:nvSpPr>
        <p:spPr>
          <a:xfrm>
            <a:off x="281303" y="823509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606868" y="821758"/>
            <a:ext cx="4247999" cy="323999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1891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77"/>
            <a:ext cx="8582074" cy="3631193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85441534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8"/>
          </p:nvPr>
        </p:nvSpPr>
        <p:spPr>
          <a:xfrm>
            <a:off x="273020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570912" y="814087"/>
            <a:ext cx="4292439" cy="365469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86757" y="4730103"/>
            <a:ext cx="7562850" cy="276225"/>
          </a:xfrm>
          <a:prstGeom prst="rect">
            <a:avLst/>
          </a:prstGeom>
        </p:spPr>
        <p:txBody>
          <a:bodyPr lIns="107997" tIns="46799" rIns="107997" bIns="46799" anchor="b">
            <a:noAutofit/>
          </a:bodyPr>
          <a:lstStyle>
            <a:lvl1pPr>
              <a:spcBef>
                <a:spcPts val="0"/>
              </a:spcBef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smtClean="0"/>
              <a:t>SOURCE: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206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/34/12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smtClean="0">
                <a:solidFill>
                  <a:prstClr val="white"/>
                </a:solidFill>
                <a:latin typeface="Verdana"/>
              </a:rPr>
              <a:t>©TNS 2014</a:t>
            </a:r>
            <a:endParaRPr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93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/29/8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343059"/>
            <a:ext cx="9145617" cy="77387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prstClr val="white"/>
                </a:solidFill>
                <a:latin typeface="Verdana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smtClean="0">
                <a:solidFill>
                  <a:prstClr val="white"/>
                </a:solidFill>
                <a:latin typeface="Verdana"/>
              </a:rPr>
              <a:t>©TNS 2014</a:t>
            </a:r>
            <a:endParaRPr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110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 rot="5400000">
            <a:off x="3678174" y="-1076706"/>
            <a:ext cx="1138428" cy="849477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9" y="2594518"/>
            <a:ext cx="8165593" cy="114538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" y="3783330"/>
            <a:ext cx="8357616" cy="4411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9728" y="4736592"/>
            <a:ext cx="8979408" cy="333756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TNS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496" y="73152"/>
            <a:ext cx="530352" cy="530352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="" xmlns:p14="http://schemas.microsoft.com/office/powerpoint/2010/main" val="1298557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4" y="4579325"/>
            <a:ext cx="4860000" cy="276225"/>
          </a:xfrm>
          <a:prstGeom prst="rect">
            <a:avLst/>
          </a:prstGeom>
        </p:spPr>
        <p:txBody>
          <a:bodyPr lIns="0" tIns="0" rIns="0" bIns="107997" anchor="b">
            <a:noAutofit/>
          </a:bodyPr>
          <a:lstStyle>
            <a:lvl1pPr>
              <a:defRPr sz="8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442447" y="814066"/>
            <a:ext cx="5412627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263257" y="816909"/>
            <a:ext cx="3179190" cy="364010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745283849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464" y="1014985"/>
            <a:ext cx="8357616" cy="3502152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464" y="4626865"/>
            <a:ext cx="8366760" cy="29260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193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3678174" y="-1076706"/>
            <a:ext cx="1138428" cy="849477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TNS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496" y="73152"/>
            <a:ext cx="530352" cy="53035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37169" y="2594518"/>
            <a:ext cx="8165593" cy="114538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5859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464" y="4626865"/>
            <a:ext cx="8366760" cy="29260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83464" y="1014985"/>
            <a:ext cx="4096512" cy="3502152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4572000" y="1014985"/>
            <a:ext cx="4078224" cy="3502152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776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464" y="4626865"/>
            <a:ext cx="8366760" cy="29260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83464" y="1453904"/>
            <a:ext cx="4096512" cy="3063241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4572000" y="1453904"/>
            <a:ext cx="4078224" cy="3063241"/>
          </a:xfrm>
        </p:spPr>
        <p:txBody>
          <a:bodyPr lIns="0" tIns="0" rIns="0" bIns="0">
            <a:normAutofit/>
          </a:bodyPr>
          <a:lstStyle>
            <a:lvl1pPr marL="182558" indent="-182558">
              <a:buClr>
                <a:schemeClr val="accent6"/>
              </a:buClr>
              <a:buFont typeface="Arial" pitchFamily="34" charset="0"/>
              <a:buChar char="•"/>
              <a:defRPr sz="2400"/>
            </a:lvl1pPr>
            <a:lvl2pPr marL="357179" indent="-174621">
              <a:buClr>
                <a:schemeClr val="accent6"/>
              </a:buClr>
              <a:buFont typeface="Arial" pitchFamily="34" charset="0"/>
              <a:buChar char="•"/>
              <a:defRPr sz="2400"/>
            </a:lvl2pPr>
            <a:lvl3pPr marL="539737" indent="-182558">
              <a:buClr>
                <a:schemeClr val="accent6"/>
              </a:buClr>
              <a:buFont typeface="Arial" pitchFamily="34" charset="0"/>
              <a:buChar char="•"/>
              <a:defRPr sz="2400"/>
            </a:lvl3pPr>
            <a:lvl4pPr marL="712770" indent="-173034">
              <a:buClr>
                <a:schemeClr val="accent6"/>
              </a:buClr>
              <a:buFont typeface="Arial" pitchFamily="34" charset="0"/>
              <a:buChar char="•"/>
              <a:defRPr sz="2400"/>
            </a:lvl4pPr>
            <a:lvl5pPr marL="895328" indent="-182558">
              <a:buClr>
                <a:schemeClr val="accent6"/>
              </a:buClr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74638" y="942094"/>
            <a:ext cx="4114800" cy="447675"/>
          </a:xfrm>
        </p:spPr>
        <p:txBody>
          <a:bodyPr lIns="0" tIns="0" rIns="0" bIns="0" anchor="ctr">
            <a:normAutofit/>
          </a:bodyPr>
          <a:lstStyle>
            <a:lvl1pPr algn="l">
              <a:buNone/>
              <a:defRPr sz="2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5"/>
          </p:nvPr>
        </p:nvSpPr>
        <p:spPr>
          <a:xfrm>
            <a:off x="4563174" y="942094"/>
            <a:ext cx="4114800" cy="447675"/>
          </a:xfrm>
        </p:spPr>
        <p:txBody>
          <a:bodyPr lIns="0" tIns="0" rIns="0" bIns="0" anchor="ctr">
            <a:normAutofit/>
          </a:bodyPr>
          <a:lstStyle>
            <a:lvl1pPr algn="l">
              <a:buNone/>
              <a:defRPr sz="2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857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 rot="5400000">
            <a:off x="2503170" y="-1433322"/>
            <a:ext cx="4073652" cy="8695944"/>
          </a:xfrm>
          <a:prstGeom prst="round2SameRect">
            <a:avLst>
              <a:gd name="adj1" fmla="val 68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619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684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3662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 userDrawn="1"/>
        </p:nvSpPr>
        <p:spPr>
          <a:xfrm rot="16200000">
            <a:off x="1746993" y="1044352"/>
            <a:ext cx="4788569" cy="3075275"/>
          </a:xfrm>
          <a:prstGeom prst="round2SameRect">
            <a:avLst>
              <a:gd name="adj1" fmla="val 1042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 userDrawn="1"/>
        </p:nvSpPr>
        <p:spPr>
          <a:xfrm rot="5400000">
            <a:off x="4952203" y="1044352"/>
            <a:ext cx="4788569" cy="3075275"/>
          </a:xfrm>
          <a:prstGeom prst="round2SameRect">
            <a:avLst>
              <a:gd name="adj1" fmla="val 1012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495154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 userDrawn="1"/>
        </p:nvSpPr>
        <p:spPr>
          <a:xfrm rot="16200000">
            <a:off x="-226193" y="1449081"/>
            <a:ext cx="3942988" cy="311136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4186992" y="284422"/>
            <a:ext cx="3942988" cy="5440684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63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2520" y="4873752"/>
            <a:ext cx="411480" cy="269748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2B97EE1E-86F7-4398-A525-C21C43D2AA1A}" type="slidenum">
              <a:rPr lang="ru-R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 userDrawn="1"/>
        </p:nvSpPr>
        <p:spPr>
          <a:xfrm rot="16200000">
            <a:off x="631421" y="591468"/>
            <a:ext cx="3942988" cy="482659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" y="109728"/>
            <a:ext cx="8677656" cy="731520"/>
          </a:xfrm>
        </p:spPr>
        <p:txBody>
          <a:bodyPr lIns="71999" tIns="0" rIns="0" bIns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5053001" y="1150443"/>
            <a:ext cx="3942988" cy="3708667"/>
          </a:xfrm>
          <a:prstGeom prst="round2SameRect">
            <a:avLst>
              <a:gd name="adj1" fmla="val 785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15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2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14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2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heme" Target="../theme/theme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1183347" y="4460081"/>
            <a:ext cx="4859766" cy="27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endParaRPr lang="en-AU" dirty="0" smtClean="0"/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8" y="4547813"/>
            <a:ext cx="504000" cy="50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83362" y="4836638"/>
            <a:ext cx="833879" cy="215442"/>
          </a:xfrm>
          <a:prstGeom prst="rect">
            <a:avLst/>
          </a:prstGeom>
          <a:noFill/>
        </p:spPr>
        <p:txBody>
          <a:bodyPr wrap="none" lIns="91438" tIns="45719" rIns="91438" bIns="45719" rtlCol="0" anchor="b">
            <a:spAutoFit/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0" kern="1200" dirty="0" smtClean="0">
                <a:solidFill>
                  <a:srgbClr val="333333"/>
                </a:solidFill>
                <a:latin typeface="+mn-lt"/>
                <a:ea typeface="+mn-ea"/>
                <a:cs typeface="Arial" charset="0"/>
              </a:rPr>
              <a:t>©</a:t>
            </a:r>
            <a:r>
              <a:rPr lang="ru-RU" sz="800" b="0" kern="1200" dirty="0" smtClean="0">
                <a:solidFill>
                  <a:srgbClr val="333333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AU" sz="800" b="0" kern="1200" dirty="0" smtClean="0">
                <a:solidFill>
                  <a:srgbClr val="333333"/>
                </a:solidFill>
                <a:latin typeface="+mn-lt"/>
                <a:ea typeface="+mn-ea"/>
                <a:cs typeface="Arial" charset="0"/>
              </a:rPr>
              <a:t>TNS 2016</a:t>
            </a:r>
          </a:p>
        </p:txBody>
      </p:sp>
    </p:spTree>
    <p:extLst>
      <p:ext uri="{BB962C8B-B14F-4D97-AF65-F5344CB8AC3E}">
        <p14:creationId xmlns=""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61" r:id="rId2"/>
    <p:sldLayoutId id="2147483857" r:id="rId3"/>
    <p:sldLayoutId id="2147484064" r:id="rId4"/>
    <p:sldLayoutId id="2147484042" r:id="rId5"/>
    <p:sldLayoutId id="2147484070" r:id="rId6"/>
    <p:sldLayoutId id="2147484071" r:id="rId7"/>
    <p:sldLayoutId id="2147483854" r:id="rId8"/>
    <p:sldLayoutId id="2147483858" r:id="rId9"/>
    <p:sldLayoutId id="2147483859" r:id="rId10"/>
    <p:sldLayoutId id="2147484040" r:id="rId11"/>
    <p:sldLayoutId id="2147483675" r:id="rId12"/>
    <p:sldLayoutId id="2147483692" r:id="rId13"/>
    <p:sldLayoutId id="2147483696" r:id="rId14"/>
    <p:sldLayoutId id="2147483698" r:id="rId15"/>
    <p:sldLayoutId id="2147483700" r:id="rId16"/>
    <p:sldLayoutId id="2147483702" r:id="rId17"/>
    <p:sldLayoutId id="2147483704" r:id="rId18"/>
    <p:sldLayoutId id="2147484038" r:id="rId19"/>
    <p:sldLayoutId id="2147484083" r:id="rId20"/>
    <p:sldLayoutId id="2147484286" r:id="rId21"/>
    <p:sldLayoutId id="2147484287" r:id="rId22"/>
    <p:sldLayoutId id="2147484289" r:id="rId23"/>
    <p:sldLayoutId id="2147484452" r:id="rId24"/>
    <p:sldLayoutId id="2147484456" r:id="rId25"/>
    <p:sldLayoutId id="2147484457" r:id="rId26"/>
    <p:sldLayoutId id="2147484458" r:id="rId27"/>
    <p:sldLayoutId id="2147484461" r:id="rId28"/>
    <p:sldLayoutId id="2147484462" r:id="rId29"/>
    <p:sldLayoutId id="2147484465" r:id="rId30"/>
    <p:sldLayoutId id="2147484466" r:id="rId31"/>
    <p:sldLayoutId id="2147484467" r:id="rId32"/>
    <p:sldLayoutId id="2147484475" r:id="rId33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17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ffice\Documents\proffice.projects\kantar\GlobalConference.2013.dubai\ppt\imports\foot_bg.jpg"/>
          <p:cNvPicPr>
            <a:picLocks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90341"/>
            <a:ext cx="9154800" cy="753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" y="-1"/>
            <a:ext cx="9143999" cy="810000"/>
          </a:xfrm>
          <a:prstGeom prst="rect">
            <a:avLst/>
          </a:prstGeom>
        </p:spPr>
        <p:txBody>
          <a:bodyPr vert="horz" lIns="277157" tIns="208769" rIns="277157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8303" y="4776896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spcBef>
                <a:spcPts val="0"/>
              </a:spcBef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261"/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 defTabSz="914261"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11" name="Triangle isocèle 7"/>
          <p:cNvSpPr/>
          <p:nvPr userDrawn="1"/>
        </p:nvSpPr>
        <p:spPr>
          <a:xfrm>
            <a:off x="5552" y="4534594"/>
            <a:ext cx="1729047" cy="60475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21" descr="KM_TGI_RVB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6309" y="4917779"/>
            <a:ext cx="1053939" cy="1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3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261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375" indent="-252375" algn="l" defTabSz="914261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21" indent="-255550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297" indent="-252375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21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6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ffice\Documents\proffice.projects\kantar\GlobalConference.2013.dubai\ppt\imports\foot_bg.jpg"/>
          <p:cNvPicPr>
            <a:picLocks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90341"/>
            <a:ext cx="9154800" cy="753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" y="-1"/>
            <a:ext cx="9143999" cy="810000"/>
          </a:xfrm>
          <a:prstGeom prst="rect">
            <a:avLst/>
          </a:prstGeom>
        </p:spPr>
        <p:txBody>
          <a:bodyPr vert="horz" lIns="277157" tIns="208769" rIns="277157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8303" y="4776896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spcBef>
                <a:spcPts val="0"/>
              </a:spcBef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261"/>
            <a:fld id="{9784CBA3-D598-4B1F-BAA3-EE14B5154290}" type="slidenum">
              <a:rPr lang="en-AU" smtClean="0">
                <a:solidFill>
                  <a:srgbClr val="FF6400"/>
                </a:solidFill>
                <a:latin typeface="Verdana"/>
              </a:rPr>
              <a:pPr defTabSz="914261"/>
              <a:t>‹#›</a:t>
            </a:fld>
            <a:endParaRPr lang="en-AU" dirty="0">
              <a:solidFill>
                <a:srgbClr val="FF6400"/>
              </a:solidFill>
              <a:latin typeface="Verdana"/>
            </a:endParaRPr>
          </a:p>
        </p:txBody>
      </p:sp>
      <p:sp>
        <p:nvSpPr>
          <p:cNvPr id="11" name="Triangle isocèle 7"/>
          <p:cNvSpPr/>
          <p:nvPr userDrawn="1"/>
        </p:nvSpPr>
        <p:spPr>
          <a:xfrm>
            <a:off x="5552" y="4534594"/>
            <a:ext cx="1729047" cy="60475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21" descr="KM_TGI_RVB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6309" y="4917779"/>
            <a:ext cx="1053939" cy="1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58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261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375" indent="-252375" algn="l" defTabSz="914261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21" indent="-255550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297" indent="-252375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21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6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1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2" y="4460081"/>
            <a:ext cx="5256099" cy="270000"/>
          </a:xfrm>
          <a:prstGeom prst="rect">
            <a:avLst/>
          </a:prstGeom>
        </p:spPr>
        <p:txBody>
          <a:bodyPr lIns="496787" tIns="89998" rIns="91438" bIns="45719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14" y="4547781"/>
            <a:ext cx="360001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2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79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1183347" y="4460081"/>
            <a:ext cx="4859766" cy="27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endParaRPr dirty="0" smtClean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8" y="4547813"/>
            <a:ext cx="504000" cy="50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83362" y="4836638"/>
            <a:ext cx="833879" cy="215442"/>
          </a:xfrm>
          <a:prstGeom prst="rect">
            <a:avLst/>
          </a:prstGeom>
          <a:noFill/>
        </p:spPr>
        <p:txBody>
          <a:bodyPr wrap="none" lIns="91438" tIns="45719" rIns="91438" bIns="45719" rtlCol="0" anchor="b">
            <a:spAutoFit/>
          </a:bodyPr>
          <a:lstStyle/>
          <a:p>
            <a:pPr defTabSz="914378">
              <a:defRPr/>
            </a:pPr>
            <a:r>
              <a:rPr lang="en-AU" sz="800" b="0" dirty="0" smtClean="0">
                <a:solidFill>
                  <a:srgbClr val="333333"/>
                </a:solidFill>
                <a:latin typeface="Verdana"/>
              </a:rPr>
              <a:t>©</a:t>
            </a:r>
            <a:r>
              <a:rPr lang="ru-RU" sz="800" b="0" dirty="0" smtClean="0">
                <a:solidFill>
                  <a:srgbClr val="333333"/>
                </a:solidFill>
                <a:latin typeface="Verdana"/>
              </a:rPr>
              <a:t> </a:t>
            </a:r>
            <a:r>
              <a:rPr lang="en-AU" sz="800" b="0" dirty="0" smtClean="0">
                <a:solidFill>
                  <a:srgbClr val="333333"/>
                </a:solidFill>
                <a:latin typeface="Verdana"/>
              </a:rPr>
              <a:t>TNS 201</a:t>
            </a:r>
            <a:r>
              <a:rPr lang="ru-RU" sz="800" b="0" dirty="0" smtClean="0">
                <a:solidFill>
                  <a:srgbClr val="333333"/>
                </a:solidFill>
                <a:latin typeface="Verdana"/>
              </a:rPr>
              <a:t>5</a:t>
            </a:r>
            <a:endParaRPr lang="en-AU" sz="800" b="0" dirty="0" smtClean="0">
              <a:solidFill>
                <a:srgbClr val="333333"/>
              </a:solidFill>
              <a:latin typeface="Verdan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821" y="4547799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77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6" r:id="rId23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1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2" y="4460081"/>
            <a:ext cx="5256099" cy="270000"/>
          </a:xfrm>
          <a:prstGeom prst="rect">
            <a:avLst/>
          </a:prstGeom>
        </p:spPr>
        <p:txBody>
          <a:bodyPr lIns="496787" tIns="89998" rIns="91438" bIns="45719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14" y="4547781"/>
            <a:ext cx="360001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314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70" r:id="rId11"/>
    <p:sldLayoutId id="2147484273" r:id="rId12"/>
    <p:sldLayoutId id="2147484279" r:id="rId13"/>
    <p:sldLayoutId id="2147484282" r:id="rId14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848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</p:sldLayoutIdLst>
  <p:transition spd="med"/>
  <p:timing>
    <p:tnLst>
      <p:par>
        <p:cTn id="1" dur="indefinite" restart="never" nodeType="tmRoot"/>
      </p:par>
    </p:tnLst>
  </p:timing>
  <p:txStyles>
    <p:titleStyle>
      <a:lvl1pPr>
        <a:defRPr sz="2000" b="0">
          <a:uFill>
            <a:solidFill/>
          </a:uFill>
          <a:latin typeface="+mj-lt"/>
          <a:ea typeface="+mj-ea"/>
          <a:cs typeface="+mj-cs"/>
          <a:sym typeface="Gotham Pro"/>
        </a:defRPr>
      </a:lvl1pPr>
      <a:lvl2pPr indent="161372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2pPr>
      <a:lvl3pPr indent="322743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3pPr>
      <a:lvl4pPr indent="484115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4pPr>
      <a:lvl5pPr indent="645485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5pPr>
      <a:lvl6pPr indent="806857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6pPr>
      <a:lvl7pPr indent="968228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7pPr>
      <a:lvl8pPr indent="1129599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8pPr>
      <a:lvl9pPr indent="1290971">
        <a:defRPr sz="2000" b="1">
          <a:uFill>
            <a:solidFill/>
          </a:uFill>
          <a:latin typeface="+mj-lt"/>
          <a:ea typeface="+mj-ea"/>
          <a:cs typeface="+mj-cs"/>
          <a:sym typeface="Gotham Pro"/>
        </a:defRPr>
      </a:lvl9pPr>
    </p:titleStyle>
    <p:bodyStyle>
      <a:lvl1pPr marL="93293" indent="-93293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290874" indent="-14883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398145" indent="-11406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894266" indent="-16809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1136323" indent="-168094">
        <a:spcBef>
          <a:spcPts val="424"/>
        </a:spcBef>
        <a:buClr>
          <a:srgbClr val="000000"/>
        </a:buClr>
        <a:buSzPct val="100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2290575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2541597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2792620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3043641" indent="-560316">
        <a:spcBef>
          <a:spcPts val="424"/>
        </a:spcBef>
        <a:buClr>
          <a:srgbClr val="000000"/>
        </a:buClr>
        <a:buSzPct val="171000"/>
        <a:buFont typeface="Arial"/>
        <a:buChar char="•"/>
        <a:defRPr sz="18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1pPr>
      <a:lvl2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2pPr>
      <a:lvl3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3pPr>
      <a:lvl4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4pPr>
      <a:lvl5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5pPr>
      <a:lvl6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6pPr>
      <a:lvl7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7pPr>
      <a:lvl8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8pPr>
      <a:lvl9pPr algn="r">
        <a:defRPr sz="1100">
          <a:solidFill>
            <a:schemeClr val="tx1"/>
          </a:solidFill>
          <a:uFill>
            <a:solidFill>
              <a:srgbClr val="454547"/>
            </a:solidFill>
          </a:uFill>
          <a:latin typeface="+mn-lt"/>
          <a:ea typeface="+mn-ea"/>
          <a:cs typeface="+mn-cs"/>
          <a:sym typeface="Gotham Pr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993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106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9497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098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50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ransition spd="slow">
    <p:wip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" y="-1"/>
            <a:ext cx="9143999" cy="810000"/>
          </a:xfrm>
          <a:prstGeom prst="rect">
            <a:avLst/>
          </a:prstGeom>
        </p:spPr>
        <p:txBody>
          <a:bodyPr vert="horz" lIns="277193" tIns="208795" rIns="277193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79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1183347" y="4460081"/>
            <a:ext cx="4859766" cy="27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defRPr lang="en-AU" sz="10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buFont typeface="Arial" pitchFamily="34" charset="0"/>
              <a:buNone/>
            </a:pPr>
            <a:endParaRPr dirty="0" smtClean="0">
              <a:latin typeface="Verdana"/>
            </a:endParaRP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8" y="4547813"/>
            <a:ext cx="504000" cy="50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83362" y="4836638"/>
            <a:ext cx="833879" cy="215442"/>
          </a:xfrm>
          <a:prstGeom prst="rect">
            <a:avLst/>
          </a:prstGeom>
          <a:noFill/>
        </p:spPr>
        <p:txBody>
          <a:bodyPr wrap="none" lIns="91438" tIns="45719" rIns="91438" bIns="45719" rtlCol="0" anchor="b">
            <a:spAutoFit/>
          </a:bodyPr>
          <a:lstStyle/>
          <a:p>
            <a:pPr>
              <a:defRPr/>
            </a:pPr>
            <a:r>
              <a:rPr lang="en-AU" sz="800" b="0" dirty="0" smtClean="0">
                <a:solidFill>
                  <a:srgbClr val="333333"/>
                </a:solidFill>
                <a:latin typeface="Verdana"/>
              </a:rPr>
              <a:t>©</a:t>
            </a:r>
            <a:r>
              <a:rPr lang="ru-RU" sz="800" b="0" dirty="0" smtClean="0">
                <a:solidFill>
                  <a:srgbClr val="333333"/>
                </a:solidFill>
                <a:latin typeface="Verdana"/>
              </a:rPr>
              <a:t> </a:t>
            </a:r>
            <a:r>
              <a:rPr lang="en-AU" sz="800" b="0" dirty="0" smtClean="0">
                <a:solidFill>
                  <a:srgbClr val="333333"/>
                </a:solidFill>
                <a:latin typeface="Verdana"/>
              </a:rPr>
              <a:t>TNS 201</a:t>
            </a:r>
            <a:r>
              <a:rPr lang="ru-RU" sz="800" b="0" dirty="0" smtClean="0">
                <a:solidFill>
                  <a:srgbClr val="333333"/>
                </a:solidFill>
                <a:latin typeface="Verdana"/>
              </a:rPr>
              <a:t>6</a:t>
            </a:r>
            <a:endParaRPr lang="en-AU" sz="800" b="0" dirty="0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3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07" indent="-252407" algn="l" defTabSz="914378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87" indent="-255581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394" indent="-252407" algn="l" defTabSz="914378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" y="-1"/>
            <a:ext cx="9143999" cy="810000"/>
          </a:xfrm>
          <a:prstGeom prst="rect">
            <a:avLst/>
          </a:prstGeom>
        </p:spPr>
        <p:txBody>
          <a:bodyPr vert="horz" lIns="277157" tIns="208769" rIns="277157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8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5" y="4460082"/>
            <a:ext cx="5040098" cy="270000"/>
          </a:xfrm>
          <a:prstGeom prst="rect">
            <a:avLst/>
          </a:prstGeom>
        </p:spPr>
        <p:txBody>
          <a:bodyPr lIns="107997" tIns="93598" rIns="91426" bIns="45713">
            <a:noAutofit/>
          </a:bodyPr>
          <a:lstStyle>
            <a:lvl1pPr marL="0" indent="0" algn="l">
              <a:spcBef>
                <a:spcPts val="0"/>
              </a:spcBef>
              <a:defRPr lang="en-AU" sz="8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pic>
        <p:nvPicPr>
          <p:cNvPr id="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90" y="4586859"/>
            <a:ext cx="395999" cy="39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38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283" r:id="rId12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261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375" indent="-252375" algn="l" defTabSz="914261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21" indent="-255550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297" indent="-252375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21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6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" y="-1"/>
            <a:ext cx="9143999" cy="810000"/>
          </a:xfrm>
          <a:prstGeom prst="rect">
            <a:avLst/>
          </a:prstGeom>
        </p:spPr>
        <p:txBody>
          <a:bodyPr vert="horz" lIns="277157" tIns="208769" rIns="277157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58" y="4742879"/>
            <a:ext cx="505467" cy="1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>
                <a:solidFill>
                  <a:srgbClr val="333333"/>
                </a:solidFill>
                <a:latin typeface="+mn-lt"/>
              </a:defRPr>
            </a:lvl1pPr>
          </a:lstStyle>
          <a:p>
            <a:pPr defTabSz="914261"/>
            <a:fld id="{9784CBA3-D598-4B1F-BAA3-EE14B5154290}" type="slidenum">
              <a:rPr lang="en-AU" smtClean="0">
                <a:latin typeface="Verdana"/>
              </a:rPr>
              <a:pPr defTabSz="914261"/>
              <a:t>‹#›</a:t>
            </a:fld>
            <a:endParaRPr lang="en-AU" dirty="0">
              <a:latin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4" y="4460081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7015" y="4460082"/>
            <a:ext cx="5040098" cy="270000"/>
          </a:xfrm>
          <a:prstGeom prst="rect">
            <a:avLst/>
          </a:prstGeom>
        </p:spPr>
        <p:txBody>
          <a:bodyPr lIns="107997" tIns="93598" rIns="91426" bIns="45713">
            <a:noAutofit/>
          </a:bodyPr>
          <a:lstStyle>
            <a:lvl1pPr marL="0" indent="0" algn="l">
              <a:spcBef>
                <a:spcPts val="0"/>
              </a:spcBef>
              <a:defRPr lang="en-AU" sz="8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defTabSz="914261"/>
            <a:r>
              <a:rPr lang="en-US" smtClean="0">
                <a:latin typeface="Verdana"/>
              </a:rPr>
              <a:t>©TNS 2014</a:t>
            </a:r>
            <a:endParaRPr lang="ru-RU" dirty="0" smtClean="0">
              <a:latin typeface="Verdana"/>
            </a:endParaRPr>
          </a:p>
        </p:txBody>
      </p:sp>
      <p:pic>
        <p:nvPicPr>
          <p:cNvPr id="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90" y="4586859"/>
            <a:ext cx="395999" cy="39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47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6" r:id="rId8"/>
    <p:sldLayoutId id="2147484147" r:id="rId9"/>
    <p:sldLayoutId id="2147484148" r:id="rId10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261" rtl="0" eaLnBrk="1" latinLnBrk="0" hangingPunct="1">
        <a:spcBef>
          <a:spcPct val="0"/>
        </a:spcBef>
        <a:buNone/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261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375" indent="-252375" algn="l" defTabSz="914261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7921" indent="-255550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297" indent="-252375" algn="l" defTabSz="914261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21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6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7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4" algn="l" defTabSz="914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0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1" algn="l" defTabSz="914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Relationship Id="rId9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chart" Target="../charts/chart60.xml"/><Relationship Id="rId7" Type="http://schemas.microsoft.com/office/2007/relationships/hdphoto" Target="../media/hdphoto6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25529"/>
            <a:ext cx="5605152" cy="122872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Изменения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медиапредпочтений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и потребительского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поведения</a:t>
            </a:r>
            <a:endParaRPr lang="ru-RU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2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27545634"/>
              </p:ext>
            </p:extLst>
          </p:nvPr>
        </p:nvGraphicFramePr>
        <p:xfrm>
          <a:off x="547008" y="1332128"/>
          <a:ext cx="6791744" cy="324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БЮДЖЕТЫ ПО РЕКЛАМОДАТЕЛЯМ В 2015 ГОДУ </a:t>
            </a:r>
            <a:endParaRPr lang="ru-RU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803480" y="4573038"/>
            <a:ext cx="7940470" cy="442913"/>
          </a:xfrm>
        </p:spPr>
        <p:txBody>
          <a:bodyPr/>
          <a:lstStyle/>
          <a:p>
            <a:pPr lvl="0"/>
            <a:r>
              <a:rPr lang="ru-RU" dirty="0" smtClean="0"/>
              <a:t>*Данные за Январь-Сентябрь 2015</a:t>
            </a:r>
          </a:p>
          <a:p>
            <a:pPr lvl="0"/>
            <a:r>
              <a:rPr lang="en-US" dirty="0" smtClean="0"/>
              <a:t>TNS Media Intelligence</a:t>
            </a:r>
            <a:r>
              <a:rPr lang="ru-RU" dirty="0" smtClean="0"/>
              <a:t>, </a:t>
            </a:r>
            <a:r>
              <a:rPr lang="ru-RU" i="0" dirty="0" smtClean="0">
                <a:sym typeface="Helvetica"/>
              </a:rPr>
              <a:t>ТВ (Ролик, Спонсорская заставка, Анонс: Спонсорская заставка), Радио (Ролик, Спонсорский ролик), Пресса</a:t>
            </a:r>
            <a:r>
              <a:rPr lang="en-US" i="0" dirty="0" smtClean="0">
                <a:sym typeface="Helvetica"/>
              </a:rPr>
              <a:t> (</a:t>
            </a:r>
            <a:r>
              <a:rPr lang="ru-RU" i="0" dirty="0" smtClean="0">
                <a:sym typeface="Helvetica"/>
              </a:rPr>
              <a:t>коммерческая реклама + свободные вложения),</a:t>
            </a:r>
            <a:r>
              <a:rPr lang="ru-RU" dirty="0" smtClean="0"/>
              <a:t> национальные + локальные размещения, во всех городах мониторинга. Совокупный рекламный бюджет в  Интернет , ТВ, радио, прессе, наружной рекламе рассчитывается в рублях по прайс-листам, без учета скидок и специальных соглашений, но с учетом надбавок за цветность и позиционирование в Прессе.</a:t>
            </a:r>
            <a:endParaRPr lang="ru-RU" dirty="0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3154410"/>
              </p:ext>
            </p:extLst>
          </p:nvPr>
        </p:nvGraphicFramePr>
        <p:xfrm>
          <a:off x="6660931" y="1285820"/>
          <a:ext cx="2970815" cy="324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95220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ТОП-10 КАТЕГОРИЙ В 2015 </a:t>
            </a:r>
            <a:r>
              <a:rPr lang="en-US" b="0" dirty="0" smtClean="0"/>
              <a:t>(</a:t>
            </a:r>
            <a:r>
              <a:rPr lang="ru-RU" b="0" dirty="0" smtClean="0"/>
              <a:t>все медиа)</a:t>
            </a:r>
            <a:endParaRPr lang="ru-RU" b="0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1358504"/>
              </p:ext>
            </p:extLst>
          </p:nvPr>
        </p:nvGraphicFramePr>
        <p:xfrm>
          <a:off x="803480" y="1054076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8"/>
          <p:cNvSpPr>
            <a:spLocks noGrp="1"/>
          </p:cNvSpPr>
          <p:nvPr>
            <p:ph type="body" sz="quarter" idx="11"/>
          </p:nvPr>
        </p:nvSpPr>
        <p:spPr>
          <a:xfrm>
            <a:off x="803480" y="4573038"/>
            <a:ext cx="7940470" cy="442913"/>
          </a:xfrm>
        </p:spPr>
        <p:txBody>
          <a:bodyPr/>
          <a:lstStyle/>
          <a:p>
            <a:pPr lvl="0"/>
            <a:r>
              <a:rPr lang="ru-RU" dirty="0" smtClean="0"/>
              <a:t>% от общих затрат </a:t>
            </a:r>
            <a:r>
              <a:rPr lang="en-US" dirty="0" smtClean="0"/>
              <a:t>TNS Media Intelligence</a:t>
            </a:r>
            <a:r>
              <a:rPr lang="ru-RU" dirty="0" smtClean="0"/>
              <a:t>, </a:t>
            </a:r>
            <a:r>
              <a:rPr lang="ru-RU" i="0" dirty="0" smtClean="0">
                <a:sym typeface="Helvetica"/>
              </a:rPr>
              <a:t>ТВ (Ролик, Спонсорская заставка, Анонс: Спонсорская заставка), Радио (Ролик, Спонсорский ролик), Пресса</a:t>
            </a:r>
            <a:r>
              <a:rPr lang="en-US" i="0" dirty="0" smtClean="0">
                <a:sym typeface="Helvetica"/>
              </a:rPr>
              <a:t> (</a:t>
            </a:r>
            <a:r>
              <a:rPr lang="ru-RU" i="0" dirty="0" smtClean="0">
                <a:sym typeface="Helvetica"/>
              </a:rPr>
              <a:t>коммерческая реклама + свободные вложения),</a:t>
            </a:r>
            <a:r>
              <a:rPr lang="ru-RU" dirty="0" smtClean="0"/>
              <a:t> национальные + локальные размещения, во всех городах мониторинга. Совокупный рекламный бюджет в  Интернет</a:t>
            </a:r>
            <a:r>
              <a:rPr lang="en-US" dirty="0" smtClean="0"/>
              <a:t> (</a:t>
            </a:r>
            <a:r>
              <a:rPr lang="ru-RU" dirty="0" smtClean="0"/>
              <a:t>янв. – сен. 2015) , ТВ, радио, прессе, наружной рекламе рассчитывается в рублях по прайс-листам, без учета скидок и специальных соглашений, но с учетом надбавок за цветность и позиционирование в Прессе.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3882259"/>
              </p:ext>
            </p:extLst>
          </p:nvPr>
        </p:nvGraphicFramePr>
        <p:xfrm>
          <a:off x="192267" y="1226324"/>
          <a:ext cx="7376719" cy="326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1358504"/>
              </p:ext>
            </p:extLst>
          </p:nvPr>
        </p:nvGraphicFramePr>
        <p:xfrm>
          <a:off x="1194929" y="1054076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ТОП-15 КАТЕГОРИЙ В ПРЕССЕ</a:t>
            </a:r>
            <a:endParaRPr lang="ru-RU" b="0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1218806"/>
              </p:ext>
            </p:extLst>
          </p:nvPr>
        </p:nvGraphicFramePr>
        <p:xfrm>
          <a:off x="4050685" y="1484094"/>
          <a:ext cx="741261" cy="2925600"/>
        </p:xfrm>
        <a:graphic>
          <a:graphicData uri="http://schemas.openxmlformats.org/drawingml/2006/table">
            <a:tbl>
              <a:tblPr bandRow="1"/>
              <a:tblGrid>
                <a:gridCol w="243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(2)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(5)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6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(4)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7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(8)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8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(7)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9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(10)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10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(9)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(11)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12)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16)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(13)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15)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" name="Группа 24"/>
          <p:cNvGrpSpPr/>
          <p:nvPr/>
        </p:nvGrpSpPr>
        <p:grpSpPr>
          <a:xfrm flipH="1">
            <a:off x="4205809" y="1719439"/>
            <a:ext cx="1" cy="542503"/>
            <a:chOff x="7093284" y="3011207"/>
            <a:chExt cx="1" cy="1052403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6950463" y="3154028"/>
              <a:ext cx="285642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6950463" y="3529004"/>
              <a:ext cx="285642" cy="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6950463" y="3920788"/>
              <a:ext cx="285644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 rot="5400000" flipH="1" flipV="1">
            <a:off x="4124735" y="4310927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132186" y="2585257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4124735" y="2775805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4132186" y="2989383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4124735" y="3178431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4132186" y="3392009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6"/>
          <p:cNvSpPr txBox="1">
            <a:spLocks/>
          </p:cNvSpPr>
          <p:nvPr/>
        </p:nvSpPr>
        <p:spPr>
          <a:xfrm>
            <a:off x="803480" y="4452214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600" b="0" i="1" kern="0" dirty="0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Данные TNS </a:t>
            </a:r>
            <a:r>
              <a:rPr lang="ru-RU" sz="600" b="0" i="1" kern="0" dirty="0" err="1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Media</a:t>
            </a:r>
            <a:r>
              <a:rPr lang="ru-RU" sz="600" b="0" i="1" kern="0" dirty="0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600" b="0" i="1" kern="0" dirty="0" err="1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Intelligence</a:t>
            </a:r>
            <a:r>
              <a:rPr lang="ru-RU" sz="600" b="0" i="1" kern="0" dirty="0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. Пресса (коммерческая реклама</a:t>
            </a:r>
            <a:r>
              <a:rPr lang="en-US" sz="600" b="0" i="1" kern="0" dirty="0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600" b="0" i="1" kern="0" dirty="0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+ свободное вложение). Москва и </a:t>
            </a:r>
            <a:r>
              <a:rPr lang="ru-RU" sz="600" b="0" i="1" kern="0" dirty="0" smtClean="0">
                <a:solidFill>
                  <a:sysClr val="windowText" lastClr="000000"/>
                </a:solidFill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rPr>
              <a:t>Санкт-Петербург. Бюджет рассчитывается в рублях по прайс-листам, без учета скидок и специальных соглашений, но с учетом надбавок за цветность и позиционирование. Сравнение с  2014 годом</a:t>
            </a:r>
            <a:endParaRPr lang="ru-RU" sz="600" b="0" i="1" kern="0" dirty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 flipH="1" flipV="1">
            <a:off x="4124735" y="3927590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4132186" y="413300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4130977" y="2404445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87390" y="1267437"/>
            <a:ext cx="1126590" cy="190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2015 г. 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(2014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г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454547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  <a:sym typeface="Gotham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31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1989431"/>
              </p:ext>
            </p:extLst>
          </p:nvPr>
        </p:nvGraphicFramePr>
        <p:xfrm>
          <a:off x="205800" y="1222993"/>
          <a:ext cx="7376719" cy="333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8384804"/>
              </p:ext>
            </p:extLst>
          </p:nvPr>
        </p:nvGraphicFramePr>
        <p:xfrm>
          <a:off x="1208462" y="1077000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ТОП-15 РЕКЛАМОДАТЕЛЕЙ В ПРЕССЕ В 2015</a:t>
            </a:r>
            <a:endParaRPr lang="ru-RU" b="0" dirty="0"/>
          </a:p>
        </p:txBody>
      </p:sp>
      <p:sp>
        <p:nvSpPr>
          <p:cNvPr id="48" name="Текст 17"/>
          <p:cNvSpPr txBox="1">
            <a:spLocks/>
          </p:cNvSpPr>
          <p:nvPr/>
        </p:nvSpPr>
        <p:spPr>
          <a:xfrm>
            <a:off x="1864309" y="4522480"/>
            <a:ext cx="7096422" cy="442913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 algn="l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None/>
              <a:defRPr sz="1000" i="1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1pPr>
            <a:lvl2pPr marL="517109" indent="-264594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2pPr>
            <a:lvl3pPr marL="707813" indent="-202781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3pPr>
            <a:lvl4pPr marL="1589806" indent="-298834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4pPr>
            <a:lvl5pPr marL="2020129" indent="-298834">
              <a:spcBef>
                <a:spcPts val="754"/>
              </a:spcBef>
              <a:buClr>
                <a:srgbClr val="000000"/>
              </a:buClr>
              <a:buSzPct val="100000"/>
              <a:buFont typeface="Arial"/>
              <a:buChar char="•"/>
              <a:defRPr sz="600">
                <a:uFill>
                  <a:solidFill/>
                </a:uFill>
                <a:latin typeface="+mj-lt"/>
                <a:ea typeface="Calibri"/>
                <a:cs typeface="Calibri"/>
                <a:sym typeface="Calibri"/>
              </a:defRPr>
            </a:lvl5pPr>
            <a:lvl6pPr marL="4072133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6pPr>
            <a:lvl7pPr marL="4518395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7pPr>
            <a:lvl8pPr marL="4964657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8pPr>
            <a:lvl9pPr marL="5410918" indent="-996118">
              <a:spcBef>
                <a:spcPts val="754"/>
              </a:spcBef>
              <a:buClr>
                <a:srgbClr val="000000"/>
              </a:buClr>
              <a:buSzPct val="171000"/>
              <a:buFont typeface="Arial"/>
              <a:buChar char="•"/>
              <a:defRPr sz="3137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67" name="Текст 6"/>
          <p:cNvSpPr>
            <a:spLocks noGrp="1"/>
          </p:cNvSpPr>
          <p:nvPr>
            <p:ph type="body" sz="quarter" idx="11"/>
          </p:nvPr>
        </p:nvSpPr>
        <p:spPr>
          <a:xfrm>
            <a:off x="803480" y="4452214"/>
            <a:ext cx="7096422" cy="44291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Данные TNS </a:t>
            </a: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Intelligence</a:t>
            </a:r>
            <a:r>
              <a:rPr lang="ru-RU" dirty="0" smtClean="0"/>
              <a:t>. Пресса (коммерческая реклама</a:t>
            </a:r>
            <a:r>
              <a:rPr lang="en-US" dirty="0" smtClean="0"/>
              <a:t> </a:t>
            </a:r>
            <a:r>
              <a:rPr lang="ru-RU" dirty="0" smtClean="0"/>
              <a:t>+ свободное вложение). Москва и Санкт-Петербург. Бюджет рассчитывается в рублях по прайс-листам, без учета скидок и специальных соглашений, но с учетом надбавок за цветность и позиционирование. Сравнение с  </a:t>
            </a:r>
            <a:r>
              <a:rPr lang="en-US" dirty="0" smtClean="0"/>
              <a:t>2014 </a:t>
            </a:r>
            <a:r>
              <a:rPr lang="ru-RU" dirty="0" smtClean="0"/>
              <a:t>годом</a:t>
            </a:r>
            <a:endParaRPr lang="ru-RU" dirty="0"/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1218806"/>
              </p:ext>
            </p:extLst>
          </p:nvPr>
        </p:nvGraphicFramePr>
        <p:xfrm>
          <a:off x="4050685" y="1484094"/>
          <a:ext cx="741261" cy="2925600"/>
        </p:xfrm>
        <a:graphic>
          <a:graphicData uri="http://schemas.openxmlformats.org/drawingml/2006/table">
            <a:tbl>
              <a:tblPr bandRow="1"/>
              <a:tblGrid>
                <a:gridCol w="243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(3)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(5)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(1)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(2)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(4)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6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7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(17)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8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(8)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9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(9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10</a:t>
                      </a:r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12)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(14)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(-)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13</a:t>
                      </a:r>
                      <a:r>
                        <a:rPr lang="ru-RU" sz="1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(7)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(63)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504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b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otham Pro"/>
                        </a:rPr>
                        <a:t>15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otham Pro"/>
                        </a:rPr>
                        <a:t>(39)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" name="Группа 28"/>
          <p:cNvGrpSpPr/>
          <p:nvPr/>
        </p:nvGrpSpPr>
        <p:grpSpPr>
          <a:xfrm flipH="1">
            <a:off x="4193973" y="1510878"/>
            <a:ext cx="1" cy="727147"/>
            <a:chOff x="7093284" y="3011207"/>
            <a:chExt cx="1" cy="1410576"/>
          </a:xfrm>
        </p:grpSpPr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6950463" y="3154028"/>
              <a:ext cx="285642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6950464" y="3594811"/>
              <a:ext cx="285642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>
              <a:off x="6950463" y="4278962"/>
              <a:ext cx="285642" cy="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Прямая со стрелкой 41"/>
          <p:cNvCxnSpPr/>
          <p:nvPr/>
        </p:nvCxnSpPr>
        <p:spPr>
          <a:xfrm rot="5400000" flipH="1" flipV="1">
            <a:off x="4130644" y="4310927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119141" y="1996571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117933" y="237207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4119141" y="2758341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4126386" y="3330021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4132421" y="3526771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138458" y="393566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129436" y="4135852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87390" y="1267437"/>
            <a:ext cx="1126590" cy="190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2015 г. 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(2014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г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454547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  <a:sym typeface="Gotham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481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3882259"/>
              </p:ext>
            </p:extLst>
          </p:nvPr>
        </p:nvGraphicFramePr>
        <p:xfrm>
          <a:off x="192267" y="1168003"/>
          <a:ext cx="7376719" cy="333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1358504"/>
              </p:ext>
            </p:extLst>
          </p:nvPr>
        </p:nvGraphicFramePr>
        <p:xfrm>
          <a:off x="1194929" y="1054076"/>
          <a:ext cx="7376719" cy="34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ТОП-15 КАТЕГОРИЙ В ИНТЕРНЕТЕ</a:t>
            </a:r>
            <a:endParaRPr lang="ru-RU" b="0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1218806"/>
              </p:ext>
            </p:extLst>
          </p:nvPr>
        </p:nvGraphicFramePr>
        <p:xfrm>
          <a:off x="4050685" y="1457870"/>
          <a:ext cx="741261" cy="2951820"/>
        </p:xfrm>
        <a:graphic>
          <a:graphicData uri="http://schemas.openxmlformats.org/drawingml/2006/table">
            <a:tbl>
              <a:tblPr bandRow="1"/>
              <a:tblGrid>
                <a:gridCol w="243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(1)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(2)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(3)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(4)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(6)</a:t>
                      </a: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6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(5)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7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(7)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8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(10)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9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(11)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10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(14)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11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(12)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13)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13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18)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14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(9)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678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 (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Gotham Pro"/>
                          <a:ea typeface="Calibri"/>
                          <a:cs typeface="Calibri"/>
                          <a:sym typeface="Gotham Pro"/>
                        </a:rPr>
                        <a:t>16)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uFill>
                          <a:solidFill>
                            <a:srgbClr val="454547"/>
                          </a:solidFill>
                        </a:uFill>
                        <a:latin typeface="Gotham Pro"/>
                        <a:ea typeface="Calibri"/>
                        <a:cs typeface="Calibri"/>
                        <a:sym typeface="Gotham Pro"/>
                      </a:endParaRPr>
                    </a:p>
                  </a:txBody>
                  <a:tcPr marL="5358" marR="5358" marT="5358" marB="0" anchor="ctr">
                    <a:lnL w="12700" cap="flat">
                      <a:noFill/>
                      <a:prstDash val="solid"/>
                      <a:round/>
                    </a:lnL>
                    <a:lnR w="12700" cap="flat">
                      <a:noFill/>
                      <a:prstDash val="solid"/>
                      <a:round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rot="5400000" flipH="1" flipV="1">
            <a:off x="4121714" y="4310927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129165" y="2570768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4121714" y="3927590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4129165" y="4133004"/>
            <a:ext cx="14724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4129164" y="2360978"/>
            <a:ext cx="1472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6"/>
          <p:cNvSpPr>
            <a:spLocks noGrp="1"/>
          </p:cNvSpPr>
          <p:nvPr>
            <p:ph type="body" sz="quarter" idx="11"/>
          </p:nvPr>
        </p:nvSpPr>
        <p:spPr>
          <a:xfrm>
            <a:off x="803480" y="4452214"/>
            <a:ext cx="7096422" cy="44291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Источник: TNS </a:t>
            </a: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Intelligence</a:t>
            </a:r>
            <a:r>
              <a:rPr lang="ru-RU" dirty="0" smtClean="0"/>
              <a:t>, Россия, январь – август 2015, январь – август 2014, </a:t>
            </a:r>
            <a:r>
              <a:rPr lang="ru-RU" dirty="0" err="1" smtClean="0"/>
              <a:t>десктоп</a:t>
            </a:r>
            <a:r>
              <a:rPr lang="ru-RU" dirty="0" smtClean="0"/>
              <a:t>, </a:t>
            </a:r>
            <a:r>
              <a:rPr lang="ru-RU" dirty="0" err="1" smtClean="0"/>
              <a:t>баннерная</a:t>
            </a:r>
            <a:r>
              <a:rPr lang="ru-RU" dirty="0" smtClean="0"/>
              <a:t> реклама, топ по бюджетам на основании официальных прайс-листов (27 крупнейших сайтов) Сравнение с  </a:t>
            </a:r>
            <a:r>
              <a:rPr lang="en-US" dirty="0" smtClean="0"/>
              <a:t>2014 </a:t>
            </a:r>
            <a:r>
              <a:rPr lang="ru-RU" dirty="0" smtClean="0"/>
              <a:t>годом (26 сайтов)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4121714" y="2952645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121714" y="3364370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121714" y="3558761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1768" y="1090461"/>
            <a:ext cx="1963223" cy="365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00" dirty="0" smtClean="0">
                <a:uFill>
                  <a:solidFill>
                    <a:srgbClr val="000000"/>
                  </a:solidFill>
                </a:uFill>
                <a:latin typeface="+mn-lt"/>
                <a:cs typeface="+mn-cs"/>
                <a:sym typeface="Helvetica"/>
              </a:rPr>
              <a:t>ЯНВАРЬ-АВГУСТ 2015 </a:t>
            </a:r>
            <a:r>
              <a:rPr lang="en-US" sz="1000" dirty="0" smtClean="0">
                <a:uFill>
                  <a:solidFill>
                    <a:srgbClr val="000000"/>
                  </a:solidFill>
                </a:uFill>
                <a:latin typeface="+mn-lt"/>
                <a:cs typeface="+mn-cs"/>
                <a:sym typeface="Helvetica"/>
              </a:rPr>
              <a:t>vs</a:t>
            </a:r>
            <a:r>
              <a:rPr lang="en-US" sz="1000" dirty="0" smtClean="0">
                <a:uFill>
                  <a:solidFill>
                    <a:srgbClr val="000000"/>
                  </a:solidFill>
                </a:uFill>
                <a:latin typeface="+mn-lt"/>
              </a:rPr>
              <a:t>.</a:t>
            </a:r>
            <a:endParaRPr lang="ru-RU" sz="1000" dirty="0" smtClean="0">
              <a:uFill>
                <a:solidFill>
                  <a:srgbClr val="000000"/>
                </a:solidFill>
              </a:uFill>
              <a:latin typeface="+mn-lt"/>
            </a:endParaRPr>
          </a:p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00" dirty="0" smtClean="0">
                <a:uFill>
                  <a:solidFill>
                    <a:srgbClr val="000000"/>
                  </a:solidFill>
                </a:uFill>
                <a:latin typeface="+mn-lt"/>
              </a:rPr>
              <a:t>ЯНВАРЬ-АВГУСТ 2014</a:t>
            </a:r>
            <a:endParaRPr lang="ru-RU" sz="1000" dirty="0"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4121714" y="3738664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4120506" y="3161526"/>
            <a:ext cx="162147" cy="0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487390" y="1267437"/>
            <a:ext cx="1126590" cy="1904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2015 г. 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(2014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г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454547"/>
                  </a:solidFill>
                </a:uFill>
                <a:latin typeface="Verdana" pitchFamily="34" charset="0"/>
                <a:ea typeface="Verdana" pitchFamily="34" charset="0"/>
                <a:cs typeface="Verdana" pitchFamily="34" charset="0"/>
                <a:sym typeface="Gotham Pro"/>
              </a:rPr>
              <a:t>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454547"/>
                </a:solidFill>
              </a:uFill>
              <a:latin typeface="Verdana" pitchFamily="34" charset="0"/>
              <a:ea typeface="Verdana" pitchFamily="34" charset="0"/>
              <a:cs typeface="Verdana" pitchFamily="34" charset="0"/>
              <a:sym typeface="Gotham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31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8" y="652240"/>
            <a:ext cx="7174185" cy="401836"/>
          </a:xfrm>
        </p:spPr>
        <p:txBody>
          <a:bodyPr/>
          <a:lstStyle/>
          <a:p>
            <a:r>
              <a:rPr lang="ru-RU" b="0" dirty="0" smtClean="0"/>
              <a:t>«</a:t>
            </a:r>
            <a:r>
              <a:rPr lang="ru-RU" b="0" dirty="0" err="1" smtClean="0"/>
              <a:t>Ритейл</a:t>
            </a:r>
            <a:r>
              <a:rPr lang="ru-RU" b="0" dirty="0" smtClean="0"/>
              <a:t>»: динамика предпочтений рекламодателей в СМИ</a:t>
            </a:r>
            <a:endParaRPr lang="ru-RU" b="0" dirty="0"/>
          </a:p>
        </p:txBody>
      </p:sp>
      <p:sp>
        <p:nvSpPr>
          <p:cNvPr id="54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algn="l"/>
            <a:r>
              <a:rPr lang="ru-RU" sz="600" i="1" dirty="0" smtClean="0"/>
              <a:t>Источник: данные </a:t>
            </a:r>
            <a:r>
              <a:rPr lang="en-US" sz="600" i="1" dirty="0" smtClean="0"/>
              <a:t>TNS Media Intelligence. </a:t>
            </a:r>
            <a:r>
              <a:rPr lang="ru-RU" sz="600" i="1" dirty="0" smtClean="0"/>
              <a:t>ТВ (Ролик, Спонсорская заставка, Анонс: Спонсорская</a:t>
            </a:r>
            <a:r>
              <a:rPr lang="en-US" sz="600" i="1" dirty="0" smtClean="0"/>
              <a:t> </a:t>
            </a:r>
            <a:r>
              <a:rPr lang="ru-RU" sz="600" i="1" dirty="0" smtClean="0"/>
              <a:t>заставка), Радио  (Ролик, Спонсорский ролик), Пресса</a:t>
            </a:r>
            <a:r>
              <a:rPr lang="en-US" sz="600" i="1" dirty="0" smtClean="0"/>
              <a:t> (</a:t>
            </a:r>
            <a:r>
              <a:rPr lang="ru-RU" sz="600" i="1" dirty="0" smtClean="0"/>
              <a:t>коммерческая реклама +свободные вложения</a:t>
            </a:r>
            <a:r>
              <a:rPr lang="en-US" sz="600" i="1" dirty="0" smtClean="0"/>
              <a:t>)</a:t>
            </a:r>
            <a:r>
              <a:rPr lang="ru-RU" sz="600" i="1" dirty="0" smtClean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 smtClean="0"/>
              <a:t>0 </a:t>
            </a:r>
            <a:r>
              <a:rPr lang="ru-RU" sz="600" i="1" dirty="0" smtClean="0"/>
              <a:t>сайтов)</a:t>
            </a:r>
            <a:endParaRPr lang="ru-RU" sz="600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  <a:sym typeface="Helvetic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  <a:endParaRPr lang="ru-RU" sz="600" cap="all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31685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(площадь А2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82079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(кв.м.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дней  размещения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551341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308137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500261" y="1123200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201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29195" y="1107768"/>
            <a:ext cx="968649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2015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565097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36.9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Изменение 2015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39270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25.3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40362" y="2913443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18.7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40362" y="3587616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17.0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81183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+9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31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756976" cy="401836"/>
          </a:xfrm>
        </p:spPr>
        <p:txBody>
          <a:bodyPr/>
          <a:lstStyle/>
          <a:p>
            <a:r>
              <a:rPr lang="ru-RU" b="0" dirty="0" smtClean="0"/>
              <a:t>«Косметика</a:t>
            </a:r>
            <a:r>
              <a:rPr lang="en-US" b="0" dirty="0" smtClean="0"/>
              <a:t>/</a:t>
            </a:r>
            <a:r>
              <a:rPr lang="ru-RU" b="0" dirty="0" smtClean="0"/>
              <a:t>средства гигиены»: динамика предпочтений рекламодателей в СМИ </a:t>
            </a:r>
            <a:endParaRPr lang="ru-RU" b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  <a:sym typeface="Helvetic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  <a:endParaRPr lang="ru-RU" sz="600" cap="all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88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8489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339075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22246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31.1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8213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45.7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40362" y="294201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0.4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40362" y="3601904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41.6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-9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21955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 smtClean="0"/>
              <a:t>Источник: данные </a:t>
            </a:r>
            <a:r>
              <a:rPr lang="en-US" sz="600" i="1" dirty="0" smtClean="0"/>
              <a:t>TNS Media Intelligence. </a:t>
            </a:r>
            <a:r>
              <a:rPr lang="ru-RU" sz="600" i="1" dirty="0" smtClean="0"/>
              <a:t>ТВ (Ролик, Спонсорская заставка, Анонс: Спонсорская</a:t>
            </a:r>
            <a:r>
              <a:rPr lang="en-US" sz="600" i="1" dirty="0" smtClean="0"/>
              <a:t> </a:t>
            </a:r>
            <a:r>
              <a:rPr lang="ru-RU" sz="600" i="1" dirty="0" smtClean="0"/>
              <a:t>заставка), Радио  (Ролик, Спонсорский ролик), Пресса</a:t>
            </a:r>
            <a:r>
              <a:rPr lang="en-US" sz="600" i="1" dirty="0" smtClean="0"/>
              <a:t> (</a:t>
            </a:r>
            <a:r>
              <a:rPr lang="ru-RU" sz="600" i="1" dirty="0" smtClean="0"/>
              <a:t>коммерческая реклама +свободные вложения</a:t>
            </a:r>
            <a:r>
              <a:rPr lang="en-US" sz="600" i="1" dirty="0" smtClean="0"/>
              <a:t>)</a:t>
            </a:r>
            <a:r>
              <a:rPr lang="ru-RU" sz="600" i="1" dirty="0" smtClean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 smtClean="0"/>
              <a:t>0 </a:t>
            </a:r>
            <a:r>
              <a:rPr lang="ru-RU" sz="600" i="1" dirty="0" smtClean="0"/>
              <a:t>сайтов)</a:t>
            </a:r>
            <a:endParaRPr lang="ru-RU" sz="600" i="1" dirty="0"/>
          </a:p>
        </p:txBody>
      </p:sp>
    </p:spTree>
    <p:extLst>
      <p:ext uri="{BB962C8B-B14F-4D97-AF65-F5344CB8AC3E}">
        <p14:creationId xmlns="" xmlns:p14="http://schemas.microsoft.com/office/powerpoint/2010/main" val="51831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756976" cy="401836"/>
          </a:xfrm>
        </p:spPr>
        <p:txBody>
          <a:bodyPr/>
          <a:lstStyle/>
          <a:p>
            <a:r>
              <a:rPr lang="ru-RU" b="0" dirty="0" smtClean="0"/>
              <a:t>«Парфюмерия»: динамика предпочтений рекламодателей в СМИ </a:t>
            </a:r>
            <a:endParaRPr lang="ru-RU" b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  <a:sym typeface="Helvetic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  <a:endParaRPr lang="ru-RU" sz="600" cap="all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88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8489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339075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22246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28.1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8213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11.7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40362" y="294201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6.3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40362" y="3601904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-32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8%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21955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 smtClean="0"/>
              <a:t>Источник: данные </a:t>
            </a:r>
            <a:r>
              <a:rPr lang="en-US" sz="600" i="1" dirty="0" smtClean="0"/>
              <a:t>TNS Media Intelligence. </a:t>
            </a:r>
            <a:r>
              <a:rPr lang="ru-RU" sz="600" i="1" dirty="0" smtClean="0"/>
              <a:t>ТВ (Ролик, Спонсорская заставка, Анонс: Спонсорская</a:t>
            </a:r>
            <a:r>
              <a:rPr lang="en-US" sz="600" i="1" dirty="0" smtClean="0"/>
              <a:t> </a:t>
            </a:r>
            <a:r>
              <a:rPr lang="ru-RU" sz="600" i="1" dirty="0" smtClean="0"/>
              <a:t>заставка), Радио  (Ролик, Спонсорский ролик), Пресса</a:t>
            </a:r>
            <a:r>
              <a:rPr lang="en-US" sz="600" i="1" dirty="0" smtClean="0"/>
              <a:t> (</a:t>
            </a:r>
            <a:r>
              <a:rPr lang="ru-RU" sz="600" i="1" dirty="0" smtClean="0"/>
              <a:t>коммерческая реклама +свободные вложения</a:t>
            </a:r>
            <a:r>
              <a:rPr lang="en-US" sz="600" i="1" dirty="0" smtClean="0"/>
              <a:t>)</a:t>
            </a:r>
            <a:r>
              <a:rPr lang="ru-RU" sz="600" i="1" dirty="0" smtClean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 smtClean="0"/>
              <a:t>0 </a:t>
            </a:r>
            <a:r>
              <a:rPr lang="ru-RU" sz="600" i="1" dirty="0" smtClean="0"/>
              <a:t>сайтов)</a:t>
            </a:r>
            <a:endParaRPr lang="ru-RU" sz="600" i="1" dirty="0"/>
          </a:p>
        </p:txBody>
      </p:sp>
    </p:spTree>
    <p:extLst>
      <p:ext uri="{BB962C8B-B14F-4D97-AF65-F5344CB8AC3E}">
        <p14:creationId xmlns="" xmlns:p14="http://schemas.microsoft.com/office/powerpoint/2010/main" val="51831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8" y="652240"/>
            <a:ext cx="7410944" cy="401836"/>
          </a:xfrm>
        </p:spPr>
        <p:txBody>
          <a:bodyPr/>
          <a:lstStyle/>
          <a:p>
            <a:r>
              <a:rPr lang="ru-RU" b="0" dirty="0" smtClean="0"/>
              <a:t>«Лекарственные препараты»: динамика предпочтений рекламодателей в СМИ </a:t>
            </a:r>
            <a:endParaRPr lang="ru-RU" b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  <a:sym typeface="Helvetic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  <a:endParaRPr lang="ru-RU" sz="600" cap="all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0670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0325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357121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39390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14081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15.5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7600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-15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.3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40362" y="2937935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0.3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40362" y="359986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10.0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-24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 smtClean="0"/>
              <a:t>Источник: данные </a:t>
            </a:r>
            <a:r>
              <a:rPr lang="en-US" sz="600" i="1" dirty="0" smtClean="0"/>
              <a:t>TNS Media Intelligence. </a:t>
            </a:r>
            <a:r>
              <a:rPr lang="ru-RU" sz="600" i="1" dirty="0" smtClean="0"/>
              <a:t>ТВ (Ролик, Спонсорская заставка, Анонс: Спонсорская</a:t>
            </a:r>
            <a:r>
              <a:rPr lang="en-US" sz="600" i="1" dirty="0" smtClean="0"/>
              <a:t> </a:t>
            </a:r>
            <a:r>
              <a:rPr lang="ru-RU" sz="600" i="1" dirty="0" smtClean="0"/>
              <a:t>заставка), Радио  (Ролик, Спонсорский ролик), Пресса</a:t>
            </a:r>
            <a:r>
              <a:rPr lang="en-US" sz="600" i="1" dirty="0" smtClean="0"/>
              <a:t> (</a:t>
            </a:r>
            <a:r>
              <a:rPr lang="ru-RU" sz="600" i="1" dirty="0" smtClean="0"/>
              <a:t>коммерческая реклама +свободные вложения</a:t>
            </a:r>
            <a:r>
              <a:rPr lang="en-US" sz="600" i="1" dirty="0" smtClean="0"/>
              <a:t>)</a:t>
            </a:r>
            <a:r>
              <a:rPr lang="ru-RU" sz="600" i="1" dirty="0" smtClean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 smtClean="0"/>
              <a:t>0 </a:t>
            </a:r>
            <a:r>
              <a:rPr lang="ru-RU" sz="600" i="1" dirty="0" smtClean="0"/>
              <a:t>сайтов)</a:t>
            </a:r>
            <a:endParaRPr lang="ru-RU" sz="600" i="1" dirty="0"/>
          </a:p>
        </p:txBody>
      </p:sp>
    </p:spTree>
    <p:extLst>
      <p:ext uri="{BB962C8B-B14F-4D97-AF65-F5344CB8AC3E}">
        <p14:creationId xmlns="" xmlns:p14="http://schemas.microsoft.com/office/powerpoint/2010/main" val="51831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1" name="AutoShape 31"/>
          <p:cNvSpPr>
            <a:spLocks noChangeAspect="1" noChangeArrowheads="1" noTextEdit="1"/>
          </p:cNvSpPr>
          <p:nvPr/>
        </p:nvSpPr>
        <p:spPr bwMode="auto">
          <a:xfrm>
            <a:off x="1247729" y="2790782"/>
            <a:ext cx="627757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73" name="Freeform 33"/>
          <p:cNvSpPr>
            <a:spLocks noEditPoints="1"/>
          </p:cNvSpPr>
          <p:nvPr/>
        </p:nvSpPr>
        <p:spPr bwMode="auto">
          <a:xfrm>
            <a:off x="1245943" y="2790781"/>
            <a:ext cx="629543" cy="532209"/>
          </a:xfrm>
          <a:custGeom>
            <a:avLst/>
            <a:gdLst/>
            <a:ahLst/>
            <a:cxnLst>
              <a:cxn ang="0">
                <a:pos x="442" y="298"/>
              </a:cxn>
              <a:cxn ang="0">
                <a:pos x="442" y="0"/>
              </a:cxn>
              <a:cxn ang="0">
                <a:pos x="0" y="0"/>
              </a:cxn>
              <a:cxn ang="0">
                <a:pos x="0" y="298"/>
              </a:cxn>
              <a:cxn ang="0">
                <a:pos x="170" y="298"/>
              </a:cxn>
              <a:cxn ang="0">
                <a:pos x="170" y="357"/>
              </a:cxn>
              <a:cxn ang="0">
                <a:pos x="85" y="357"/>
              </a:cxn>
              <a:cxn ang="0">
                <a:pos x="85" y="374"/>
              </a:cxn>
              <a:cxn ang="0">
                <a:pos x="357" y="374"/>
              </a:cxn>
              <a:cxn ang="0">
                <a:pos x="357" y="357"/>
              </a:cxn>
              <a:cxn ang="0">
                <a:pos x="272" y="357"/>
              </a:cxn>
              <a:cxn ang="0">
                <a:pos x="272" y="298"/>
              </a:cxn>
              <a:cxn ang="0">
                <a:pos x="442" y="298"/>
              </a:cxn>
              <a:cxn ang="0">
                <a:pos x="416" y="289"/>
              </a:cxn>
              <a:cxn ang="0">
                <a:pos x="408" y="281"/>
              </a:cxn>
              <a:cxn ang="0">
                <a:pos x="416" y="272"/>
              </a:cxn>
              <a:cxn ang="0">
                <a:pos x="425" y="281"/>
              </a:cxn>
              <a:cxn ang="0">
                <a:pos x="416" y="289"/>
              </a:cxn>
              <a:cxn ang="0">
                <a:pos x="17" y="17"/>
              </a:cxn>
              <a:cxn ang="0">
                <a:pos x="425" y="17"/>
              </a:cxn>
              <a:cxn ang="0">
                <a:pos x="425" y="263"/>
              </a:cxn>
              <a:cxn ang="0">
                <a:pos x="17" y="263"/>
              </a:cxn>
              <a:cxn ang="0">
                <a:pos x="17" y="17"/>
              </a:cxn>
            </a:cxnLst>
            <a:rect l="0" t="0" r="r" b="b"/>
            <a:pathLst>
              <a:path w="442" h="374">
                <a:moveTo>
                  <a:pt x="442" y="298"/>
                </a:moveTo>
                <a:cubicBezTo>
                  <a:pt x="442" y="0"/>
                  <a:pt x="442" y="0"/>
                  <a:pt x="4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85" y="357"/>
                  <a:pt x="85" y="357"/>
                  <a:pt x="85" y="357"/>
                </a:cubicBezTo>
                <a:cubicBezTo>
                  <a:pt x="85" y="374"/>
                  <a:pt x="85" y="374"/>
                  <a:pt x="85" y="374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57" y="357"/>
                  <a:pt x="357" y="357"/>
                  <a:pt x="357" y="35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72" y="298"/>
                  <a:pt x="272" y="298"/>
                  <a:pt x="272" y="298"/>
                </a:cubicBezTo>
                <a:lnTo>
                  <a:pt x="442" y="298"/>
                </a:lnTo>
                <a:close/>
                <a:moveTo>
                  <a:pt x="416" y="289"/>
                </a:moveTo>
                <a:cubicBezTo>
                  <a:pt x="412" y="289"/>
                  <a:pt x="408" y="285"/>
                  <a:pt x="408" y="281"/>
                </a:cubicBezTo>
                <a:cubicBezTo>
                  <a:pt x="408" y="276"/>
                  <a:pt x="412" y="272"/>
                  <a:pt x="416" y="272"/>
                </a:cubicBezTo>
                <a:cubicBezTo>
                  <a:pt x="421" y="272"/>
                  <a:pt x="425" y="276"/>
                  <a:pt x="425" y="281"/>
                </a:cubicBezTo>
                <a:cubicBezTo>
                  <a:pt x="425" y="285"/>
                  <a:pt x="421" y="289"/>
                  <a:pt x="416" y="289"/>
                </a:cubicBezTo>
                <a:moveTo>
                  <a:pt x="17" y="17"/>
                </a:moveTo>
                <a:cubicBezTo>
                  <a:pt x="425" y="17"/>
                  <a:pt x="425" y="17"/>
                  <a:pt x="425" y="17"/>
                </a:cubicBezTo>
                <a:cubicBezTo>
                  <a:pt x="425" y="263"/>
                  <a:pt x="425" y="263"/>
                  <a:pt x="425" y="263"/>
                </a:cubicBezTo>
                <a:cubicBezTo>
                  <a:pt x="17" y="263"/>
                  <a:pt x="17" y="263"/>
                  <a:pt x="17" y="263"/>
                </a:cubicBezTo>
                <a:lnTo>
                  <a:pt x="17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1194151" y="4211494"/>
            <a:ext cx="737592" cy="435769"/>
            <a:chOff x="1127" y="4634"/>
            <a:chExt cx="826" cy="488"/>
          </a:xfrm>
        </p:grpSpPr>
        <p:sp>
          <p:nvSpPr>
            <p:cNvPr id="8706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27" y="4634"/>
              <a:ext cx="82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7" name="Freeform 27"/>
            <p:cNvSpPr>
              <a:spLocks noEditPoints="1"/>
            </p:cNvSpPr>
            <p:nvPr/>
          </p:nvSpPr>
          <p:spPr bwMode="auto">
            <a:xfrm>
              <a:off x="1201" y="4635"/>
              <a:ext cx="679" cy="413"/>
            </a:xfrm>
            <a:custGeom>
              <a:avLst/>
              <a:gdLst/>
              <a:ahLst/>
              <a:cxnLst>
                <a:cxn ang="0">
                  <a:pos x="476" y="17"/>
                </a:cxn>
                <a:cxn ang="0">
                  <a:pos x="476" y="17"/>
                </a:cxn>
                <a:cxn ang="0">
                  <a:pos x="45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289"/>
                </a:cxn>
                <a:cxn ang="0">
                  <a:pos x="476" y="289"/>
                </a:cxn>
                <a:cxn ang="0">
                  <a:pos x="476" y="17"/>
                </a:cxn>
                <a:cxn ang="0">
                  <a:pos x="450" y="264"/>
                </a:cxn>
                <a:cxn ang="0">
                  <a:pos x="26" y="264"/>
                </a:cxn>
                <a:cxn ang="0">
                  <a:pos x="26" y="25"/>
                </a:cxn>
                <a:cxn ang="0">
                  <a:pos x="450" y="25"/>
                </a:cxn>
                <a:cxn ang="0">
                  <a:pos x="450" y="264"/>
                </a:cxn>
              </a:cxnLst>
              <a:rect l="0" t="0" r="r" b="b"/>
              <a:pathLst>
                <a:path w="476" h="289">
                  <a:moveTo>
                    <a:pt x="476" y="17"/>
                  </a:moveTo>
                  <a:cubicBezTo>
                    <a:pt x="476" y="17"/>
                    <a:pt x="476" y="17"/>
                    <a:pt x="476" y="17"/>
                  </a:cubicBezTo>
                  <a:cubicBezTo>
                    <a:pt x="476" y="8"/>
                    <a:pt x="468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76" y="289"/>
                    <a:pt x="476" y="289"/>
                    <a:pt x="476" y="289"/>
                  </a:cubicBezTo>
                  <a:lnTo>
                    <a:pt x="476" y="17"/>
                  </a:lnTo>
                  <a:close/>
                  <a:moveTo>
                    <a:pt x="450" y="264"/>
                  </a:moveTo>
                  <a:cubicBezTo>
                    <a:pt x="26" y="264"/>
                    <a:pt x="26" y="264"/>
                    <a:pt x="26" y="26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50" y="25"/>
                    <a:pt x="450" y="25"/>
                    <a:pt x="450" y="25"/>
                  </a:cubicBezTo>
                  <a:lnTo>
                    <a:pt x="450" y="2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8" name="Freeform 28"/>
            <p:cNvSpPr>
              <a:spLocks/>
            </p:cNvSpPr>
            <p:nvPr/>
          </p:nvSpPr>
          <p:spPr bwMode="auto">
            <a:xfrm>
              <a:off x="1128" y="5085"/>
              <a:ext cx="825" cy="36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31" y="8"/>
                </a:cxn>
                <a:cxn ang="0">
                  <a:pos x="247" y="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25"/>
                </a:cxn>
                <a:cxn ang="0">
                  <a:pos x="570" y="25"/>
                </a:cxn>
                <a:cxn ang="0">
                  <a:pos x="578" y="17"/>
                </a:cxn>
                <a:cxn ang="0">
                  <a:pos x="578" y="0"/>
                </a:cxn>
                <a:cxn ang="0">
                  <a:pos x="340" y="0"/>
                </a:cxn>
              </a:cxnLst>
              <a:rect l="0" t="0" r="r" b="b"/>
              <a:pathLst>
                <a:path w="578" h="25">
                  <a:moveTo>
                    <a:pt x="340" y="0"/>
                  </a:moveTo>
                  <a:cubicBezTo>
                    <a:pt x="340" y="4"/>
                    <a:pt x="336" y="8"/>
                    <a:pt x="331" y="8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8"/>
                    <a:pt x="238" y="4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570" y="25"/>
                    <a:pt x="570" y="25"/>
                    <a:pt x="570" y="25"/>
                  </a:cubicBezTo>
                  <a:cubicBezTo>
                    <a:pt x="574" y="25"/>
                    <a:pt x="578" y="21"/>
                    <a:pt x="578" y="17"/>
                  </a:cubicBezTo>
                  <a:cubicBezTo>
                    <a:pt x="578" y="0"/>
                    <a:pt x="578" y="0"/>
                    <a:pt x="578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291612" cy="401836"/>
          </a:xfrm>
        </p:spPr>
        <p:txBody>
          <a:bodyPr/>
          <a:lstStyle/>
          <a:p>
            <a:r>
              <a:rPr lang="ru-RU" b="0" dirty="0" smtClean="0"/>
              <a:t>«Одежда и обувь»: динамика предпочтений рекламодателей в СМИ </a:t>
            </a:r>
            <a:endParaRPr lang="ru-RU" b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44552" y="2844955"/>
            <a:ext cx="435754" cy="303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  <a:sym typeface="Helvetica"/>
              </a:rPr>
              <a:t>ТВ</a:t>
            </a: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  <a:sym typeface="Helvetic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0506" y="4295842"/>
            <a:ext cx="446271" cy="196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www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2863" y="3537007"/>
            <a:ext cx="600698" cy="334707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ru-RU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+mn-cs"/>
              <a:sym typeface="Helvetica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1365597" y="3867827"/>
            <a:ext cx="395229" cy="161276"/>
            <a:chOff x="2117659" y="6745512"/>
            <a:chExt cx="702630" cy="286712"/>
          </a:xfrm>
        </p:grpSpPr>
        <p:grpSp>
          <p:nvGrpSpPr>
            <p:cNvPr id="5" name="Группа 42"/>
            <p:cNvGrpSpPr/>
            <p:nvPr/>
          </p:nvGrpSpPr>
          <p:grpSpPr>
            <a:xfrm>
              <a:off x="2117659" y="6745512"/>
              <a:ext cx="197044" cy="286712"/>
              <a:chOff x="1553033" y="6585546"/>
              <a:chExt cx="216000" cy="304538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61033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553033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6" name="Группа 43"/>
            <p:cNvGrpSpPr/>
            <p:nvPr/>
          </p:nvGrpSpPr>
          <p:grpSpPr>
            <a:xfrm>
              <a:off x="2623245" y="6745512"/>
              <a:ext cx="197044" cy="286712"/>
              <a:chOff x="2127769" y="6585546"/>
              <a:chExt cx="216000" cy="304538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235199" y="6585546"/>
                <a:ext cx="0" cy="304538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127769" y="6890084"/>
                <a:ext cx="216000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cxnSp>
        <p:nvCxnSpPr>
          <p:cNvPr id="35" name="Прямая соединительная линия 34"/>
          <p:cNvCxnSpPr/>
          <p:nvPr/>
        </p:nvCxnSpPr>
        <p:spPr>
          <a:xfrm>
            <a:off x="1304372" y="3495626"/>
            <a:ext cx="517678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1312536" y="3590265"/>
            <a:ext cx="509514" cy="24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algn="ctr" rtl="0" latinLnBrk="1" hangingPunct="0"/>
            <a:r>
              <a:rPr lang="ru-RU" sz="6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Gotham Pro"/>
              </a:rPr>
              <a:t>Наружная реклама</a:t>
            </a:r>
            <a:endParaRPr lang="ru-RU" sz="600" cap="all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0000"/>
                </a:solidFill>
              </a:uFill>
              <a:latin typeface="Gotham Pro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35542" y="1680670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(площадь А2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5542" y="2329334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5542" y="2998407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(часы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35542" y="3660336"/>
            <a:ext cx="112650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(кв.м.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35542" y="4260412"/>
            <a:ext cx="1126506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(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Количество дней  размещения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ru-RU" sz="900" dirty="0">
              <a:latin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49515" y="1600325"/>
            <a:ext cx="627757" cy="370582"/>
            <a:chOff x="1189" y="1655"/>
            <a:chExt cx="703" cy="415"/>
          </a:xfrm>
        </p:grpSpPr>
        <p:sp>
          <p:nvSpPr>
            <p:cNvPr id="870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9" y="1655"/>
              <a:ext cx="70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 noEditPoints="1"/>
            </p:cNvSpPr>
            <p:nvPr/>
          </p:nvSpPr>
          <p:spPr bwMode="auto">
            <a:xfrm>
              <a:off x="1268" y="1655"/>
              <a:ext cx="623" cy="416"/>
            </a:xfrm>
            <a:custGeom>
              <a:avLst/>
              <a:gdLst/>
              <a:ahLst/>
              <a:cxnLst>
                <a:cxn ang="0">
                  <a:pos x="459" y="281"/>
                </a:cxn>
                <a:cxn ang="0">
                  <a:pos x="0" y="307"/>
                </a:cxn>
                <a:cxn ang="0">
                  <a:pos x="9" y="0"/>
                </a:cxn>
                <a:cxn ang="0">
                  <a:pos x="434" y="281"/>
                </a:cxn>
                <a:cxn ang="0">
                  <a:pos x="349" y="230"/>
                </a:cxn>
                <a:cxn ang="0">
                  <a:pos x="434" y="281"/>
                </a:cxn>
                <a:cxn ang="0">
                  <a:pos x="426" y="137"/>
                </a:cxn>
                <a:cxn ang="0">
                  <a:pos x="43" y="162"/>
                </a:cxn>
                <a:cxn ang="0">
                  <a:pos x="426" y="111"/>
                </a:cxn>
                <a:cxn ang="0">
                  <a:pos x="340" y="94"/>
                </a:cxn>
                <a:cxn ang="0">
                  <a:pos x="426" y="111"/>
                </a:cxn>
                <a:cxn ang="0">
                  <a:pos x="426" y="60"/>
                </a:cxn>
                <a:cxn ang="0">
                  <a:pos x="340" y="77"/>
                </a:cxn>
                <a:cxn ang="0">
                  <a:pos x="426" y="43"/>
                </a:cxn>
                <a:cxn ang="0">
                  <a:pos x="340" y="26"/>
                </a:cxn>
                <a:cxn ang="0">
                  <a:pos x="426" y="43"/>
                </a:cxn>
                <a:cxn ang="0">
                  <a:pos x="401" y="179"/>
                </a:cxn>
                <a:cxn ang="0">
                  <a:pos x="43" y="204"/>
                </a:cxn>
                <a:cxn ang="0">
                  <a:pos x="332" y="281"/>
                </a:cxn>
                <a:cxn ang="0">
                  <a:pos x="247" y="264"/>
                </a:cxn>
                <a:cxn ang="0">
                  <a:pos x="332" y="281"/>
                </a:cxn>
                <a:cxn ang="0">
                  <a:pos x="332" y="230"/>
                </a:cxn>
                <a:cxn ang="0">
                  <a:pos x="247" y="247"/>
                </a:cxn>
                <a:cxn ang="0">
                  <a:pos x="231" y="281"/>
                </a:cxn>
                <a:cxn ang="0">
                  <a:pos x="145" y="264"/>
                </a:cxn>
                <a:cxn ang="0">
                  <a:pos x="231" y="281"/>
                </a:cxn>
                <a:cxn ang="0">
                  <a:pos x="231" y="26"/>
                </a:cxn>
                <a:cxn ang="0">
                  <a:pos x="43" y="111"/>
                </a:cxn>
                <a:cxn ang="0">
                  <a:pos x="231" y="247"/>
                </a:cxn>
                <a:cxn ang="0">
                  <a:pos x="145" y="230"/>
                </a:cxn>
                <a:cxn ang="0">
                  <a:pos x="231" y="247"/>
                </a:cxn>
                <a:cxn ang="0">
                  <a:pos x="128" y="264"/>
                </a:cxn>
                <a:cxn ang="0">
                  <a:pos x="43" y="281"/>
                </a:cxn>
                <a:cxn ang="0">
                  <a:pos x="128" y="247"/>
                </a:cxn>
                <a:cxn ang="0">
                  <a:pos x="43" y="230"/>
                </a:cxn>
                <a:cxn ang="0">
                  <a:pos x="128" y="247"/>
                </a:cxn>
              </a:cxnLst>
              <a:rect l="0" t="0" r="r" b="b"/>
              <a:pathLst>
                <a:path w="460" h="307">
                  <a:moveTo>
                    <a:pt x="460" y="0"/>
                  </a:moveTo>
                  <a:cubicBezTo>
                    <a:pt x="459" y="281"/>
                    <a:pt x="459" y="281"/>
                    <a:pt x="459" y="281"/>
                  </a:cubicBezTo>
                  <a:cubicBezTo>
                    <a:pt x="459" y="298"/>
                    <a:pt x="449" y="307"/>
                    <a:pt x="434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9" y="298"/>
                    <a:pt x="9" y="278"/>
                    <a:pt x="9" y="26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460" y="0"/>
                  </a:lnTo>
                  <a:close/>
                  <a:moveTo>
                    <a:pt x="434" y="281"/>
                  </a:moveTo>
                  <a:cubicBezTo>
                    <a:pt x="434" y="230"/>
                    <a:pt x="434" y="230"/>
                    <a:pt x="434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81"/>
                    <a:pt x="349" y="281"/>
                    <a:pt x="349" y="281"/>
                  </a:cubicBezTo>
                  <a:lnTo>
                    <a:pt x="434" y="281"/>
                  </a:lnTo>
                  <a:close/>
                  <a:moveTo>
                    <a:pt x="426" y="162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62"/>
                    <a:pt x="43" y="162"/>
                    <a:pt x="43" y="162"/>
                  </a:cubicBezTo>
                  <a:lnTo>
                    <a:pt x="426" y="162"/>
                  </a:lnTo>
                  <a:close/>
                  <a:moveTo>
                    <a:pt x="426" y="111"/>
                  </a:moveTo>
                  <a:cubicBezTo>
                    <a:pt x="426" y="94"/>
                    <a:pt x="426" y="94"/>
                    <a:pt x="426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111"/>
                    <a:pt x="340" y="111"/>
                    <a:pt x="340" y="111"/>
                  </a:cubicBezTo>
                  <a:lnTo>
                    <a:pt x="426" y="111"/>
                  </a:lnTo>
                  <a:close/>
                  <a:moveTo>
                    <a:pt x="426" y="77"/>
                  </a:moveTo>
                  <a:cubicBezTo>
                    <a:pt x="426" y="60"/>
                    <a:pt x="426" y="60"/>
                    <a:pt x="426" y="60"/>
                  </a:cubicBezTo>
                  <a:cubicBezTo>
                    <a:pt x="340" y="60"/>
                    <a:pt x="340" y="60"/>
                    <a:pt x="340" y="60"/>
                  </a:cubicBezTo>
                  <a:cubicBezTo>
                    <a:pt x="340" y="77"/>
                    <a:pt x="340" y="77"/>
                    <a:pt x="340" y="77"/>
                  </a:cubicBezTo>
                  <a:lnTo>
                    <a:pt x="426" y="77"/>
                  </a:lnTo>
                  <a:close/>
                  <a:moveTo>
                    <a:pt x="426" y="43"/>
                  </a:moveTo>
                  <a:cubicBezTo>
                    <a:pt x="426" y="26"/>
                    <a:pt x="426" y="26"/>
                    <a:pt x="426" y="26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43"/>
                    <a:pt x="340" y="43"/>
                    <a:pt x="340" y="43"/>
                  </a:cubicBezTo>
                  <a:lnTo>
                    <a:pt x="426" y="43"/>
                  </a:lnTo>
                  <a:close/>
                  <a:moveTo>
                    <a:pt x="401" y="204"/>
                  </a:moveTo>
                  <a:cubicBezTo>
                    <a:pt x="401" y="179"/>
                    <a:pt x="401" y="179"/>
                    <a:pt x="401" y="179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43" y="204"/>
                    <a:pt x="43" y="204"/>
                    <a:pt x="43" y="204"/>
                  </a:cubicBezTo>
                  <a:lnTo>
                    <a:pt x="401" y="204"/>
                  </a:lnTo>
                  <a:close/>
                  <a:moveTo>
                    <a:pt x="332" y="281"/>
                  </a:moveTo>
                  <a:cubicBezTo>
                    <a:pt x="332" y="264"/>
                    <a:pt x="332" y="264"/>
                    <a:pt x="332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81"/>
                    <a:pt x="247" y="281"/>
                    <a:pt x="247" y="281"/>
                  </a:cubicBezTo>
                  <a:lnTo>
                    <a:pt x="332" y="281"/>
                  </a:lnTo>
                  <a:close/>
                  <a:moveTo>
                    <a:pt x="332" y="247"/>
                  </a:moveTo>
                  <a:cubicBezTo>
                    <a:pt x="332" y="230"/>
                    <a:pt x="332" y="230"/>
                    <a:pt x="332" y="230"/>
                  </a:cubicBezTo>
                  <a:cubicBezTo>
                    <a:pt x="247" y="230"/>
                    <a:pt x="247" y="230"/>
                    <a:pt x="247" y="230"/>
                  </a:cubicBezTo>
                  <a:cubicBezTo>
                    <a:pt x="247" y="247"/>
                    <a:pt x="247" y="247"/>
                    <a:pt x="247" y="247"/>
                  </a:cubicBezTo>
                  <a:lnTo>
                    <a:pt x="332" y="247"/>
                  </a:lnTo>
                  <a:close/>
                  <a:moveTo>
                    <a:pt x="231" y="281"/>
                  </a:moveTo>
                  <a:cubicBezTo>
                    <a:pt x="231" y="264"/>
                    <a:pt x="231" y="264"/>
                    <a:pt x="231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5" y="281"/>
                    <a:pt x="145" y="281"/>
                    <a:pt x="145" y="281"/>
                  </a:cubicBezTo>
                  <a:lnTo>
                    <a:pt x="231" y="281"/>
                  </a:lnTo>
                  <a:close/>
                  <a:moveTo>
                    <a:pt x="231" y="111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111"/>
                    <a:pt x="43" y="111"/>
                    <a:pt x="43" y="111"/>
                  </a:cubicBezTo>
                  <a:lnTo>
                    <a:pt x="231" y="111"/>
                  </a:lnTo>
                  <a:close/>
                  <a:moveTo>
                    <a:pt x="231" y="247"/>
                  </a:moveTo>
                  <a:cubicBezTo>
                    <a:pt x="231" y="230"/>
                    <a:pt x="231" y="230"/>
                    <a:pt x="231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145" y="247"/>
                    <a:pt x="145" y="247"/>
                    <a:pt x="145" y="247"/>
                  </a:cubicBezTo>
                  <a:lnTo>
                    <a:pt x="231" y="247"/>
                  </a:lnTo>
                  <a:close/>
                  <a:moveTo>
                    <a:pt x="128" y="281"/>
                  </a:moveTo>
                  <a:cubicBezTo>
                    <a:pt x="128" y="264"/>
                    <a:pt x="128" y="264"/>
                    <a:pt x="128" y="264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43" y="281"/>
                    <a:pt x="43" y="281"/>
                    <a:pt x="43" y="281"/>
                  </a:cubicBezTo>
                  <a:lnTo>
                    <a:pt x="128" y="281"/>
                  </a:lnTo>
                  <a:close/>
                  <a:moveTo>
                    <a:pt x="128" y="247"/>
                  </a:moveTo>
                  <a:cubicBezTo>
                    <a:pt x="128" y="230"/>
                    <a:pt x="128" y="230"/>
                    <a:pt x="128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3" y="247"/>
                    <a:pt x="43" y="247"/>
                    <a:pt x="43" y="247"/>
                  </a:cubicBezTo>
                  <a:lnTo>
                    <a:pt x="128" y="2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1740" y="1967"/>
              <a:ext cx="115" cy="6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69">
                  <a:moveTo>
                    <a:pt x="115" y="0"/>
                  </a:moveTo>
                  <a:lnTo>
                    <a:pt x="115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1326" y="1841"/>
              <a:ext cx="519" cy="34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1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19" y="0"/>
                </a:cxn>
                <a:cxn ang="0">
                  <a:pos x="519" y="0"/>
                </a:cxn>
              </a:cxnLst>
              <a:rect l="0" t="0" r="r" b="b"/>
              <a:pathLst>
                <a:path w="519" h="34">
                  <a:moveTo>
                    <a:pt x="519" y="0"/>
                  </a:moveTo>
                  <a:lnTo>
                    <a:pt x="51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1728" y="1783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1728" y="1736"/>
              <a:ext cx="117" cy="2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4">
                  <a:moveTo>
                    <a:pt x="117" y="0"/>
                  </a:moveTo>
                  <a:lnTo>
                    <a:pt x="117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1728" y="1690"/>
              <a:ext cx="117" cy="2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17" h="23">
                  <a:moveTo>
                    <a:pt x="117" y="0"/>
                  </a:moveTo>
                  <a:lnTo>
                    <a:pt x="1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1326" y="1898"/>
              <a:ext cx="485" cy="3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8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485" h="34">
                  <a:moveTo>
                    <a:pt x="485" y="0"/>
                  </a:moveTo>
                  <a:lnTo>
                    <a:pt x="48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auto">
            <a:xfrm>
              <a:off x="1602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3" name="Freeform 13"/>
            <p:cNvSpPr>
              <a:spLocks/>
            </p:cNvSpPr>
            <p:nvPr/>
          </p:nvSpPr>
          <p:spPr bwMode="auto">
            <a:xfrm>
              <a:off x="1602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auto">
            <a:xfrm>
              <a:off x="1464" y="2013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5" name="Freeform 15"/>
            <p:cNvSpPr>
              <a:spLocks/>
            </p:cNvSpPr>
            <p:nvPr/>
          </p:nvSpPr>
          <p:spPr bwMode="auto">
            <a:xfrm>
              <a:off x="1326" y="1690"/>
              <a:ext cx="254" cy="11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54" y="116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54" y="0"/>
                </a:cxn>
                <a:cxn ang="0">
                  <a:pos x="254" y="0"/>
                </a:cxn>
              </a:cxnLst>
              <a:rect l="0" t="0" r="r" b="b"/>
              <a:pathLst>
                <a:path w="254" h="116">
                  <a:moveTo>
                    <a:pt x="254" y="0"/>
                  </a:moveTo>
                  <a:lnTo>
                    <a:pt x="254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464" y="1967"/>
              <a:ext cx="116" cy="2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23">
                  <a:moveTo>
                    <a:pt x="116" y="0"/>
                  </a:moveTo>
                  <a:lnTo>
                    <a:pt x="11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326" y="2013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326" y="1967"/>
              <a:ext cx="115" cy="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15" h="23">
                  <a:moveTo>
                    <a:pt x="115" y="0"/>
                  </a:moveTo>
                  <a:lnTo>
                    <a:pt x="11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1188" y="1724"/>
              <a:ext cx="69" cy="3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30"/>
                </a:cxn>
                <a:cxn ang="0">
                  <a:pos x="26" y="255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51" y="0"/>
                </a:cxn>
              </a:cxnLst>
              <a:rect l="0" t="0" r="r" b="b"/>
              <a:pathLst>
                <a:path w="51" h="255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44"/>
                    <a:pt x="40" y="255"/>
                    <a:pt x="26" y="255"/>
                  </a:cubicBezTo>
                  <a:cubicBezTo>
                    <a:pt x="11" y="255"/>
                    <a:pt x="0" y="244"/>
                    <a:pt x="0" y="2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249515" y="2096052"/>
            <a:ext cx="627757" cy="551855"/>
            <a:chOff x="1189" y="2265"/>
            <a:chExt cx="703" cy="618"/>
          </a:xfrm>
        </p:grpSpPr>
        <p:sp>
          <p:nvSpPr>
            <p:cNvPr id="870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89" y="2265"/>
              <a:ext cx="70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63" name="Freeform 23"/>
            <p:cNvSpPr>
              <a:spLocks noEditPoints="1"/>
            </p:cNvSpPr>
            <p:nvPr/>
          </p:nvSpPr>
          <p:spPr bwMode="auto">
            <a:xfrm>
              <a:off x="1189" y="2264"/>
              <a:ext cx="702" cy="618"/>
            </a:xfrm>
            <a:custGeom>
              <a:avLst/>
              <a:gdLst/>
              <a:ahLst/>
              <a:cxnLst>
                <a:cxn ang="0">
                  <a:pos x="521" y="153"/>
                </a:cxn>
                <a:cxn ang="0">
                  <a:pos x="33" y="13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17" y="35"/>
                </a:cxn>
                <a:cxn ang="0">
                  <a:pos x="29" y="29"/>
                </a:cxn>
                <a:cxn ang="0">
                  <a:pos x="460" y="153"/>
                </a:cxn>
                <a:cxn ang="0">
                  <a:pos x="11" y="153"/>
                </a:cxn>
                <a:cxn ang="0">
                  <a:pos x="11" y="459"/>
                </a:cxn>
                <a:cxn ang="0">
                  <a:pos x="521" y="459"/>
                </a:cxn>
                <a:cxn ang="0">
                  <a:pos x="521" y="153"/>
                </a:cxn>
                <a:cxn ang="0">
                  <a:pos x="165" y="434"/>
                </a:cxn>
                <a:cxn ang="0">
                  <a:pos x="37" y="306"/>
                </a:cxn>
                <a:cxn ang="0">
                  <a:pos x="165" y="179"/>
                </a:cxn>
                <a:cxn ang="0">
                  <a:pos x="292" y="306"/>
                </a:cxn>
                <a:cxn ang="0">
                  <a:pos x="165" y="434"/>
                </a:cxn>
                <a:cxn ang="0">
                  <a:pos x="411" y="425"/>
                </a:cxn>
                <a:cxn ang="0">
                  <a:pos x="394" y="409"/>
                </a:cxn>
                <a:cxn ang="0">
                  <a:pos x="411" y="392"/>
                </a:cxn>
                <a:cxn ang="0">
                  <a:pos x="427" y="409"/>
                </a:cxn>
                <a:cxn ang="0">
                  <a:pos x="411" y="425"/>
                </a:cxn>
                <a:cxn ang="0">
                  <a:pos x="471" y="434"/>
                </a:cxn>
                <a:cxn ang="0">
                  <a:pos x="445" y="409"/>
                </a:cxn>
                <a:cxn ang="0">
                  <a:pos x="471" y="383"/>
                </a:cxn>
                <a:cxn ang="0">
                  <a:pos x="496" y="409"/>
                </a:cxn>
                <a:cxn ang="0">
                  <a:pos x="471" y="434"/>
                </a:cxn>
              </a:cxnLst>
              <a:rect l="0" t="0" r="r" b="b"/>
              <a:pathLst>
                <a:path w="521" h="459">
                  <a:moveTo>
                    <a:pt x="521" y="15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1" y="6"/>
                    <a:pt x="25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2" y="35"/>
                    <a:pt x="26" y="33"/>
                    <a:pt x="29" y="29"/>
                  </a:cubicBezTo>
                  <a:cubicBezTo>
                    <a:pt x="460" y="153"/>
                    <a:pt x="460" y="153"/>
                    <a:pt x="460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521" y="459"/>
                    <a:pt x="521" y="459"/>
                    <a:pt x="521" y="459"/>
                  </a:cubicBez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165" y="434"/>
                  </a:moveTo>
                  <a:cubicBezTo>
                    <a:pt x="94" y="434"/>
                    <a:pt x="37" y="377"/>
                    <a:pt x="37" y="306"/>
                  </a:cubicBezTo>
                  <a:cubicBezTo>
                    <a:pt x="37" y="236"/>
                    <a:pt x="94" y="179"/>
                    <a:pt x="165" y="179"/>
                  </a:cubicBezTo>
                  <a:cubicBezTo>
                    <a:pt x="235" y="179"/>
                    <a:pt x="292" y="236"/>
                    <a:pt x="292" y="306"/>
                  </a:cubicBezTo>
                  <a:cubicBezTo>
                    <a:pt x="292" y="377"/>
                    <a:pt x="235" y="434"/>
                    <a:pt x="165" y="434"/>
                  </a:cubicBezTo>
                  <a:moveTo>
                    <a:pt x="411" y="425"/>
                  </a:moveTo>
                  <a:cubicBezTo>
                    <a:pt x="401" y="425"/>
                    <a:pt x="394" y="418"/>
                    <a:pt x="394" y="409"/>
                  </a:cubicBezTo>
                  <a:cubicBezTo>
                    <a:pt x="394" y="399"/>
                    <a:pt x="401" y="392"/>
                    <a:pt x="411" y="392"/>
                  </a:cubicBezTo>
                  <a:cubicBezTo>
                    <a:pt x="420" y="392"/>
                    <a:pt x="427" y="399"/>
                    <a:pt x="427" y="409"/>
                  </a:cubicBezTo>
                  <a:cubicBezTo>
                    <a:pt x="427" y="418"/>
                    <a:pt x="420" y="425"/>
                    <a:pt x="411" y="425"/>
                  </a:cubicBezTo>
                  <a:moveTo>
                    <a:pt x="471" y="434"/>
                  </a:moveTo>
                  <a:cubicBezTo>
                    <a:pt x="456" y="434"/>
                    <a:pt x="445" y="423"/>
                    <a:pt x="445" y="409"/>
                  </a:cubicBezTo>
                  <a:cubicBezTo>
                    <a:pt x="445" y="395"/>
                    <a:pt x="456" y="383"/>
                    <a:pt x="471" y="383"/>
                  </a:cubicBezTo>
                  <a:cubicBezTo>
                    <a:pt x="484" y="383"/>
                    <a:pt x="496" y="395"/>
                    <a:pt x="496" y="409"/>
                  </a:cubicBezTo>
                  <a:cubicBezTo>
                    <a:pt x="496" y="423"/>
                    <a:pt x="484" y="434"/>
                    <a:pt x="471" y="43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981866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2999749" y="1357121"/>
          <a:ext cx="3325260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535132" y="1173845"/>
            <a:ext cx="1188833" cy="2462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21955" y="1149352"/>
            <a:ext cx="1188833" cy="2481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2015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2" y="2647014"/>
          <a:ext cx="3311457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13551" y="3324777"/>
          <a:ext cx="3311458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="" xmlns:p14="http://schemas.microsoft.com/office/powerpoint/2010/main" val="3838046003"/>
              </p:ext>
            </p:extLst>
          </p:nvPr>
        </p:nvGraphicFramePr>
        <p:xfrm>
          <a:off x="3023820" y="4029103"/>
          <a:ext cx="3301189" cy="75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340362" y="1614081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-25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2352" y="1081998"/>
            <a:ext cx="1412684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Изменение 2015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/2014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40362" y="2276008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-45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6%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40362" y="2937935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+21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40362" y="3599862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-28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40362" y="4261789"/>
            <a:ext cx="1316664" cy="33855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+20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3%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0" name="Текст 6"/>
          <p:cNvSpPr txBox="1">
            <a:spLocks/>
          </p:cNvSpPr>
          <p:nvPr/>
        </p:nvSpPr>
        <p:spPr>
          <a:xfrm>
            <a:off x="1040240" y="4615496"/>
            <a:ext cx="7096422" cy="442913"/>
          </a:xfrm>
          <a:prstGeom prst="rect">
            <a:avLst/>
          </a:prstGeom>
        </p:spPr>
        <p:txBody>
          <a:bodyPr lIns="51435" tIns="25718" rIns="51435" bIns="25718" anchor="b"/>
          <a:lstStyle/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pPr defTabSz="514350" fontAlgn="auto">
              <a:spcBef>
                <a:spcPts val="424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600" b="0" i="1" kern="0" dirty="0" smtClean="0">
              <a:solidFill>
                <a:sysClr val="windowText" lastClr="000000"/>
              </a:solidFill>
              <a:uFill>
                <a:solidFill/>
              </a:uFill>
              <a:latin typeface="+mj-lt"/>
              <a:ea typeface="Calibri"/>
              <a:cs typeface="Calibri"/>
              <a:sym typeface="Calibri"/>
            </a:endParaRPr>
          </a:p>
          <a:p>
            <a:r>
              <a:rPr lang="ru-RU" sz="600" i="1" dirty="0" smtClean="0"/>
              <a:t>Источник: данные </a:t>
            </a:r>
            <a:r>
              <a:rPr lang="en-US" sz="600" i="1" dirty="0" smtClean="0"/>
              <a:t>TNS Media Intelligence. </a:t>
            </a:r>
            <a:r>
              <a:rPr lang="ru-RU" sz="600" i="1" dirty="0" smtClean="0"/>
              <a:t>ТВ (Ролик, Спонсорская заставка, Анонс: Спонсорская</a:t>
            </a:r>
            <a:r>
              <a:rPr lang="en-US" sz="600" i="1" dirty="0" smtClean="0"/>
              <a:t> </a:t>
            </a:r>
            <a:r>
              <a:rPr lang="ru-RU" sz="600" i="1" dirty="0" smtClean="0"/>
              <a:t>заставка), Радио  (Ролик, Спонсорский ролик), Пресса</a:t>
            </a:r>
            <a:r>
              <a:rPr lang="en-US" sz="600" i="1" dirty="0" smtClean="0"/>
              <a:t> (</a:t>
            </a:r>
            <a:r>
              <a:rPr lang="ru-RU" sz="600" i="1" dirty="0" smtClean="0"/>
              <a:t>коммерческая реклама +свободные вложения</a:t>
            </a:r>
            <a:r>
              <a:rPr lang="en-US" sz="600" i="1" dirty="0" smtClean="0"/>
              <a:t>)</a:t>
            </a:r>
            <a:r>
              <a:rPr lang="ru-RU" sz="600" i="1" dirty="0" smtClean="0"/>
              <a:t>., Наружная реклама, национальные + локальные размещения, во всех городах мониторинга., Интернет (14</a:t>
            </a:r>
            <a:r>
              <a:rPr lang="en-US" sz="600" i="1" dirty="0" smtClean="0"/>
              <a:t>0 </a:t>
            </a:r>
            <a:r>
              <a:rPr lang="ru-RU" sz="600" i="1" dirty="0" smtClean="0"/>
              <a:t>сайтов)</a:t>
            </a:r>
            <a:endParaRPr lang="ru-RU" sz="600" i="1" dirty="0"/>
          </a:p>
        </p:txBody>
      </p:sp>
    </p:spTree>
    <p:extLst>
      <p:ext uri="{BB962C8B-B14F-4D97-AF65-F5344CB8AC3E}">
        <p14:creationId xmlns="" xmlns:p14="http://schemas.microsoft.com/office/powerpoint/2010/main" val="51831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61" y="1943099"/>
            <a:ext cx="9143999" cy="810000"/>
          </a:xfrm>
        </p:spPr>
        <p:txBody>
          <a:bodyPr/>
          <a:lstStyle/>
          <a:p>
            <a:r>
              <a:rPr lang="en-US" sz="3200" dirty="0"/>
              <a:t>1</a:t>
            </a:r>
            <a:r>
              <a:rPr lang="ru-RU" sz="3200" dirty="0" smtClean="0"/>
              <a:t>. Демографическая ситуация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484210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Объемы региональной рекламы в прессе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Источник :АКАР , </a:t>
            </a:r>
            <a:r>
              <a:rPr lang="en-US" dirty="0" smtClean="0"/>
              <a:t>http://www.sostav.ru/publication/regionalnye-reklamnye-rynki-18864.html</a:t>
            </a:r>
            <a:r>
              <a:rPr lang="ru-RU" dirty="0" smtClean="0"/>
              <a:t>, 1-е полугодие 2015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25718" y="1934935"/>
          <a:ext cx="3380918" cy="259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5719" y="1513219"/>
            <a:ext cx="3152862" cy="427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Объемы рекламы, </a:t>
            </a:r>
          </a:p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млн. руб. без НДС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901670" y="1934935"/>
          <a:ext cx="3380918" cy="259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01669" y="1509139"/>
            <a:ext cx="3137431" cy="427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marL="98227" latinLnBrk="1" hangingPunct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Удельные расходы на рекламу, </a:t>
            </a:r>
          </a:p>
          <a:p>
            <a:pPr marL="98227" latinLnBrk="1" hangingPunct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руб. на 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5717" y="1061641"/>
            <a:ext cx="7830454" cy="35971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spcBef>
                <a:spcPts val="424"/>
              </a:spcBef>
              <a:buSzPct val="100000"/>
            </a:pPr>
            <a:r>
              <a:rPr lang="ru-RU" sz="1000" spc="5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Суммарный объем региональных рекламных бюджетов по 13 городам составил свыше 11,6 млрд. руб. без НДС. Это меньше соответствующего показателя прошлого года на 25%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5717" y="652240"/>
            <a:ext cx="7324269" cy="401836"/>
          </a:xfrm>
        </p:spPr>
        <p:txBody>
          <a:bodyPr/>
          <a:lstStyle/>
          <a:p>
            <a:r>
              <a:rPr lang="ru-RU" b="0" dirty="0" smtClean="0"/>
              <a:t>Доли </a:t>
            </a:r>
            <a:r>
              <a:rPr lang="ru-RU" b="0" dirty="0" err="1" smtClean="0"/>
              <a:t>медиасегментов</a:t>
            </a:r>
            <a:r>
              <a:rPr lang="ru-RU" b="0" dirty="0" smtClean="0"/>
              <a:t> в общем объеме региональной рекламы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Источник  АКАР, </a:t>
            </a:r>
            <a:r>
              <a:rPr lang="en-US" dirty="0" smtClean="0"/>
              <a:t>http://www.sostav.ru/publication/regionalnye-reklamnye-rynki-18864.html</a:t>
            </a:r>
            <a:r>
              <a:rPr lang="ru-RU" dirty="0" smtClean="0"/>
              <a:t>, 1-е полугодие 2015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70848769"/>
              </p:ext>
            </p:extLst>
          </p:nvPr>
        </p:nvGraphicFramePr>
        <p:xfrm>
          <a:off x="725718" y="1257300"/>
          <a:ext cx="6707873" cy="339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17242" y="1551215"/>
          <a:ext cx="489857" cy="2991001"/>
        </p:xfrm>
        <a:graphic>
          <a:graphicData uri="http://schemas.openxmlformats.org/drawingml/2006/table">
            <a:tbl>
              <a:tblPr/>
              <a:tblGrid>
                <a:gridCol w="489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-27%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-29%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-18%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-19%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-31%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-21%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-25%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uFill>
                            <a:solidFill>
                              <a:srgbClr val="454547"/>
                            </a:solidFill>
                          </a:uFill>
                          <a:latin typeface="+mj-lt"/>
                          <a:ea typeface="+mn-ea"/>
                          <a:cs typeface="Helvetica" pitchFamily="34" charset="0"/>
                          <a:sym typeface="Gotham Pro"/>
                        </a:rPr>
                        <a:t>-31%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-24%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-23%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-26%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spc="1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j-lt"/>
                          <a:cs typeface="Helvetica" pitchFamily="34" charset="0"/>
                        </a:rPr>
                        <a:t>-23%</a:t>
                      </a:r>
                    </a:p>
                  </a:txBody>
                  <a:tcPr marL="5358" marR="5358" marT="535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96830" y="1307247"/>
            <a:ext cx="1322329" cy="211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21431" rtlCol="0" anchor="ctr">
            <a:spAutoFit/>
          </a:bodyPr>
          <a:lstStyle/>
          <a:p>
            <a:pPr defTabSz="514350" fontAlgn="auto" latinLnBrk="1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00" spc="56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+mn-cs"/>
                <a:sym typeface="Helvetica"/>
              </a:rPr>
              <a:t>Динамика, %</a:t>
            </a:r>
            <a:endParaRPr lang="ru-RU" sz="1000" spc="56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j-lt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61" y="1943099"/>
            <a:ext cx="9143999" cy="810000"/>
          </a:xfrm>
        </p:spPr>
        <p:txBody>
          <a:bodyPr/>
          <a:lstStyle/>
          <a:p>
            <a:pPr marL="446088" indent="-446088"/>
            <a:r>
              <a:rPr lang="ru-RU" sz="3200" dirty="0"/>
              <a:t>3</a:t>
            </a:r>
            <a:r>
              <a:rPr lang="ru-RU" sz="3200" dirty="0" smtClean="0"/>
              <a:t>. Потребительское поведение и </a:t>
            </a:r>
            <a:br>
              <a:rPr lang="ru-RU" sz="3200" dirty="0" smtClean="0"/>
            </a:br>
            <a:r>
              <a:rPr lang="ru-RU" sz="3200" dirty="0" smtClean="0"/>
              <a:t>стиль жизни</a:t>
            </a: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СОВОКУПНЫЕ ОБЪЕМЫ АУДИТОРИИ ПРЕССЫ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AIR)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4610" y="173551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93421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7</a:t>
            </a:r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9701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51416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87400" y="4554588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NRS</a:t>
            </a:r>
            <a:r>
              <a:rPr lang="ru-RU" sz="1000" b="0" dirty="0" smtClean="0">
                <a:latin typeface="+mn-lt"/>
              </a:rPr>
              <a:t>, Сентябрь 2015 - Февраль 2016</a:t>
            </a:r>
            <a:endParaRPr lang="en-US" sz="1000" b="0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</a:rPr>
              <a:t>*</a:t>
            </a:r>
            <a:r>
              <a:rPr lang="ru-RU" sz="1000" b="0" dirty="0" smtClean="0">
                <a:latin typeface="+mn-lt"/>
              </a:rPr>
              <a:t>только федеральная пресса</a:t>
            </a:r>
            <a:endParaRPr lang="ru-RU" sz="1000" b="0" dirty="0">
              <a:latin typeface="+mn-lt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116582" y="173551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288849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3.1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05129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2.3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46844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2.5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5905502" y="172789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078286" y="336804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36.1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25046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19.4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66761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32.2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482" y="1233764"/>
            <a:ext cx="2166655" cy="2731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МОСКВА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6040" y="1233764"/>
            <a:ext cx="2208983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САНКТ-ПЕТЕРБУРГ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08766" y="1233764"/>
            <a:ext cx="2232000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РОССИЯ</a:t>
            </a:r>
            <a:r>
              <a:rPr lang="en-US" sz="1400" dirty="0" smtClean="0">
                <a:latin typeface="+mj-lt"/>
              </a:rPr>
              <a:t>*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СОВОКУПНЫЕ ОБЪЕМЫ АУДИТОРИИ ПРЕССЫ </a:t>
            </a:r>
            <a:br>
              <a:rPr lang="ru-RU" dirty="0" smtClean="0"/>
            </a:br>
            <a:r>
              <a:rPr lang="ru-RU" dirty="0" smtClean="0"/>
              <a:t>(Аудитория за полгода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0482" y="1233764"/>
            <a:ext cx="2166655" cy="2731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МОСКВА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6040" y="1233764"/>
            <a:ext cx="2208983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САНКТ-ПЕТЕРБУРГ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8766" y="1233764"/>
            <a:ext cx="2232000" cy="2731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4" tIns="28574" rIns="28574" bIns="28574" numCol="1" spcCol="38098" rtlCol="0" anchor="ctr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РОССИЯ*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4610" y="173551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93421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9.9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9701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8.9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51416" y="339090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9.1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NRS</a:t>
            </a:r>
            <a:r>
              <a:rPr lang="ru-RU" sz="1000" b="0" dirty="0" smtClean="0">
                <a:latin typeface="+mn-lt"/>
              </a:rPr>
              <a:t>, Сентябрь 2015 - Февраль 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000" b="0" dirty="0" smtClean="0">
                <a:latin typeface="+mn-lt"/>
              </a:rPr>
              <a:t>*только федеральная пресса</a:t>
            </a:r>
            <a:endParaRPr lang="ru-RU" sz="1000" b="0" dirty="0">
              <a:latin typeface="+mn-lt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116582" y="172789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288849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4.2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05129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4.1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46844" y="338328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3.7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5905502" y="1727894"/>
          <a:ext cx="24841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078286" y="336804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55.6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25046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46.9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66761" y="3375660"/>
            <a:ext cx="67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b="0" dirty="0" smtClean="0">
                <a:solidFill>
                  <a:schemeClr val="bg1"/>
                </a:solidFill>
                <a:latin typeface="+mj-lt"/>
              </a:rPr>
              <a:t>51.9 </a:t>
            </a:r>
            <a:r>
              <a:rPr lang="ru-RU" sz="1200" b="0" dirty="0">
                <a:solidFill>
                  <a:schemeClr val="bg1"/>
                </a:solidFill>
                <a:latin typeface="+mj-lt"/>
              </a:rPr>
              <a:t>млн. чел.</a:t>
            </a: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9314194"/>
              </p:ext>
            </p:extLst>
          </p:nvPr>
        </p:nvGraphicFramePr>
        <p:xfrm>
          <a:off x="4635796" y="717123"/>
          <a:ext cx="4387824" cy="3466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6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6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9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4%</a:t>
                      </a:r>
                      <a:endParaRPr lang="ru-RU" sz="24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28%</a:t>
                      </a:r>
                      <a:endParaRPr lang="ru-RU" sz="24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/>
                          </a:solidFill>
                        </a:rPr>
                        <a:t>53%</a:t>
                      </a:r>
                      <a:endParaRPr lang="ru-RU" sz="24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r>
                        <a:rPr lang="ru-RU" sz="2400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4794546"/>
              </p:ext>
            </p:extLst>
          </p:nvPr>
        </p:nvGraphicFramePr>
        <p:xfrm>
          <a:off x="247972" y="717123"/>
          <a:ext cx="4387824" cy="3466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6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6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9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2%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5%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en-US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3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2%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9%</a:t>
                      </a:r>
                      <a:endParaRPr lang="ru-RU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US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ru-RU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1716" cy="85725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Стиль жизни: общие тенденции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04082" y="4184112"/>
            <a:ext cx="8939918" cy="2847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00" b="0" dirty="0" smtClean="0">
                <a:latin typeface="+mn-lt"/>
              </a:rPr>
              <a:t>Путешествия за границу за полгода, использование банковской карты</a:t>
            </a:r>
            <a:r>
              <a:rPr lang="ru-RU" sz="700" b="0" dirty="0">
                <a:latin typeface="+mn-lt"/>
              </a:rPr>
              <a:t>, посещение салонов </a:t>
            </a:r>
            <a:r>
              <a:rPr lang="ru-RU" sz="700" b="0" dirty="0" smtClean="0">
                <a:latin typeface="+mn-lt"/>
              </a:rPr>
              <a:t>красоты </a:t>
            </a:r>
            <a:r>
              <a:rPr lang="en-US" sz="700" b="0" dirty="0">
                <a:latin typeface="+mn-lt"/>
              </a:rPr>
              <a:t>monthly </a:t>
            </a:r>
            <a:r>
              <a:rPr lang="en-US" sz="700" b="0" dirty="0" smtClean="0">
                <a:latin typeface="+mn-lt"/>
              </a:rPr>
              <a:t>reach</a:t>
            </a:r>
            <a:r>
              <a:rPr lang="ru-RU" sz="700" b="0" dirty="0" smtClean="0">
                <a:latin typeface="+mn-lt"/>
              </a:rPr>
              <a:t>, посещение ресторанов </a:t>
            </a:r>
            <a:r>
              <a:rPr lang="en-US" sz="700" b="0" dirty="0" smtClean="0">
                <a:latin typeface="+mn-lt"/>
              </a:rPr>
              <a:t>monthly reach</a:t>
            </a:r>
            <a:r>
              <a:rPr lang="ru-RU" sz="700" b="0" dirty="0" smtClean="0">
                <a:latin typeface="+mn-lt"/>
              </a:rPr>
              <a:t>, компьютерные </a:t>
            </a:r>
            <a:r>
              <a:rPr lang="ru-RU" sz="700" b="0" dirty="0">
                <a:latin typeface="+mn-lt"/>
              </a:rPr>
              <a:t>игры </a:t>
            </a:r>
            <a:r>
              <a:rPr lang="en-US" sz="700" b="0" dirty="0">
                <a:latin typeface="+mn-lt"/>
              </a:rPr>
              <a:t>weekly </a:t>
            </a:r>
            <a:r>
              <a:rPr lang="en-US" sz="700" b="0" dirty="0" smtClean="0">
                <a:latin typeface="+mn-lt"/>
              </a:rPr>
              <a:t>reach</a:t>
            </a:r>
            <a:r>
              <a:rPr lang="ru-RU" sz="700" b="0" dirty="0" smtClean="0">
                <a:latin typeface="+mn-lt"/>
              </a:rPr>
              <a:t>, чтение книг </a:t>
            </a:r>
            <a:r>
              <a:rPr lang="en-US" sz="700" b="0" dirty="0">
                <a:latin typeface="+mn-lt"/>
              </a:rPr>
              <a:t>weekly reach</a:t>
            </a:r>
            <a:r>
              <a:rPr lang="ru-RU" sz="700" b="0" dirty="0" smtClean="0">
                <a:latin typeface="+mn-lt"/>
              </a:rPr>
              <a:t> </a:t>
            </a:r>
            <a:endParaRPr lang="ru-RU" sz="700" b="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россиян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8" y="1169292"/>
            <a:ext cx="864000" cy="8640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8" y="2149956"/>
            <a:ext cx="792000" cy="79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674" r="65917"/>
          <a:stretch/>
        </p:blipFill>
        <p:spPr>
          <a:xfrm>
            <a:off x="466227" y="3190826"/>
            <a:ext cx="740542" cy="91964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717839" y="1326322"/>
            <a:ext cx="846102" cy="2752510"/>
            <a:chOff x="4717839" y="1326322"/>
            <a:chExt cx="846102" cy="275251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490" b="37419"/>
            <a:stretch/>
          </p:blipFill>
          <p:spPr>
            <a:xfrm>
              <a:off x="4787140" y="1326322"/>
              <a:ext cx="707500" cy="54994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839" y="2122905"/>
              <a:ext cx="846102" cy="84610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989" y="3222461"/>
              <a:ext cx="649802" cy="856371"/>
            </a:xfrm>
            <a:prstGeom prst="rect">
              <a:avLst/>
            </a:prstGeom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2000, 2010, 2015</a:t>
            </a:r>
          </a:p>
        </p:txBody>
      </p:sp>
    </p:spTree>
    <p:extLst>
      <p:ext uri="{BB962C8B-B14F-4D97-AF65-F5344CB8AC3E}">
        <p14:creationId xmlns="" xmlns:p14="http://schemas.microsoft.com/office/powerpoint/2010/main" val="2070745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4755660" y="645262"/>
            <a:ext cx="3832548" cy="1969277"/>
            <a:chOff x="4755660" y="860349"/>
            <a:chExt cx="3832548" cy="2625703"/>
          </a:xfrm>
        </p:grpSpPr>
        <p:graphicFrame>
          <p:nvGraphicFramePr>
            <p:cNvPr id="39" name="Диаграмма 38"/>
            <p:cNvGraphicFramePr/>
            <p:nvPr>
              <p:extLst>
                <p:ext uri="{D42A27DB-BD31-4B8C-83A1-F6EECF244321}">
                  <p14:modId xmlns="" xmlns:p14="http://schemas.microsoft.com/office/powerpoint/2010/main" val="114070325"/>
                </p:ext>
              </p:extLst>
            </p:nvPr>
          </p:nvGraphicFramePr>
          <p:xfrm>
            <a:off x="4794729" y="1398493"/>
            <a:ext cx="3793479" cy="1646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4794729" y="860349"/>
              <a:ext cx="3788513" cy="417549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Мобильность </a:t>
              </a:r>
              <a:r>
                <a:rPr lang="en-US" sz="1400" dirty="0" smtClean="0">
                  <a:solidFill>
                    <a:schemeClr val="bg1"/>
                  </a:solidFill>
                </a:rPr>
                <a:t>&amp;</a:t>
              </a:r>
              <a:r>
                <a:rPr lang="ru-RU" sz="1400" dirty="0" smtClean="0">
                  <a:solidFill>
                    <a:schemeClr val="bg1"/>
                  </a:solidFill>
                </a:rPr>
                <a:t> индивидуализм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55660" y="2952572"/>
              <a:ext cx="126871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Стационарный компьютер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23153" y="2952571"/>
              <a:ext cx="121109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Портативный компьютер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67699" y="2952571"/>
              <a:ext cx="101182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Сотовый телефон</a:t>
              </a: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V="1">
              <a:off x="5182788" y="1446214"/>
              <a:ext cx="2592000" cy="50400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763688" y="1044149"/>
            <a:ext cx="3928028" cy="1512000"/>
            <a:chOff x="4763688" y="1044149"/>
            <a:chExt cx="3928028" cy="1512000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4763688" y="1044149"/>
              <a:ext cx="3928028" cy="1512000"/>
              <a:chOff x="4763688" y="1315998"/>
              <a:chExt cx="3819554" cy="2016000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763688" y="1315998"/>
                <a:ext cx="3819554" cy="20160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300" b="0" dirty="0" smtClean="0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4836714" y="2018666"/>
                <a:ext cx="3746528" cy="4954"/>
              </a:xfrm>
              <a:prstGeom prst="line">
                <a:avLst/>
              </a:prstGeom>
              <a:ln w="3175">
                <a:solidFill>
                  <a:schemeClr val="accent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V="1">
                <a:off x="4836714" y="2573583"/>
                <a:ext cx="3746528" cy="9905"/>
              </a:xfrm>
              <a:prstGeom prst="line">
                <a:avLst/>
              </a:prstGeom>
              <a:ln w="3175">
                <a:solidFill>
                  <a:schemeClr val="accent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6399124" y="1331626"/>
                <a:ext cx="588623" cy="34881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solidFill>
                      <a:schemeClr val="bg1"/>
                    </a:solidFill>
                    <a:latin typeface="+mj-lt"/>
                  </a:rPr>
                  <a:t>2006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707058" y="1331626"/>
                <a:ext cx="588623" cy="34881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solidFill>
                      <a:schemeClr val="bg1"/>
                    </a:solidFill>
                    <a:latin typeface="+mj-lt"/>
                  </a:rPr>
                  <a:t>2015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435191" y="1683486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50%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35191" y="2195730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35%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435191" y="2755597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14%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743125" y="1683486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2</a:t>
                </a:r>
                <a:r>
                  <a:rPr lang="en-US" sz="1100" b="0" dirty="0" smtClean="0">
                    <a:solidFill>
                      <a:schemeClr val="accent4"/>
                    </a:solidFill>
                    <a:latin typeface="+mj-lt"/>
                  </a:rPr>
                  <a:t>7</a:t>
                </a:r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%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743125" y="2195730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4</a:t>
                </a:r>
                <a:r>
                  <a:rPr lang="en-US" sz="1100" b="0" dirty="0" smtClean="0">
                    <a:solidFill>
                      <a:schemeClr val="accent4"/>
                    </a:solidFill>
                    <a:latin typeface="+mj-lt"/>
                  </a:rPr>
                  <a:t>1</a:t>
                </a:r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%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743125" y="2755597"/>
                <a:ext cx="516488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3</a:t>
                </a:r>
                <a:r>
                  <a:rPr lang="en-US" sz="1100" b="0" dirty="0" smtClean="0">
                    <a:solidFill>
                      <a:schemeClr val="accent4"/>
                    </a:solidFill>
                    <a:latin typeface="+mj-lt"/>
                  </a:rPr>
                  <a:t>0</a:t>
                </a:r>
                <a:r>
                  <a:rPr lang="ru-RU" sz="1100" b="0" dirty="0" smtClean="0">
                    <a:solidFill>
                      <a:schemeClr val="accent4"/>
                    </a:solidFill>
                    <a:latin typeface="+mj-lt"/>
                  </a:rPr>
                  <a:t>%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990990" y="2075929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chemeClr val="accent4"/>
                  </a:solidFill>
                  <a:latin typeface="+mn-lt"/>
                </a:rPr>
                <a:t>+</a:t>
              </a:r>
              <a:endParaRPr lang="ru-RU" sz="1600" b="0" dirty="0" err="1" smtClean="0">
                <a:solidFill>
                  <a:schemeClr val="accent4"/>
                </a:solidFill>
                <a:latin typeface="+mn-lt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838788" y="1209201"/>
              <a:ext cx="360000" cy="288000"/>
              <a:chOff x="3064806" y="-828553"/>
              <a:chExt cx="776894" cy="666216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4838788" y="1619476"/>
              <a:ext cx="360000" cy="288000"/>
              <a:chOff x="3064806" y="-828553"/>
              <a:chExt cx="776894" cy="666216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5299237" y="1619476"/>
              <a:ext cx="360000" cy="288000"/>
              <a:chOff x="3064806" y="-828553"/>
              <a:chExt cx="776894" cy="666216"/>
            </a:xfrm>
          </p:grpSpPr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4809614" y="2065203"/>
              <a:ext cx="360000" cy="288000"/>
              <a:chOff x="3064806" y="-828553"/>
              <a:chExt cx="776894" cy="666216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105" name="Скругленный прямоугольник 104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>
              <a:off x="5241428" y="2065203"/>
              <a:ext cx="360000" cy="288000"/>
              <a:chOff x="3064806" y="-828553"/>
              <a:chExt cx="776894" cy="666216"/>
            </a:xfrm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Скругленный прямоугольник 112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114" name="Скругленный прямоугольник 113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" name="Группа 118"/>
            <p:cNvGrpSpPr/>
            <p:nvPr/>
          </p:nvGrpSpPr>
          <p:grpSpPr>
            <a:xfrm>
              <a:off x="5673241" y="2065203"/>
              <a:ext cx="360000" cy="288000"/>
              <a:chOff x="3064806" y="-828553"/>
              <a:chExt cx="776894" cy="666216"/>
            </a:xfrm>
          </p:grpSpPr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3266987" y="-828553"/>
                <a:ext cx="89318" cy="22647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V="1">
                <a:off x="3431619" y="-771525"/>
                <a:ext cx="127800" cy="1175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Скругленный прямоугольник 121"/>
              <p:cNvSpPr/>
              <p:nvPr/>
            </p:nvSpPr>
            <p:spPr>
              <a:xfrm>
                <a:off x="3064806" y="-673207"/>
                <a:ext cx="776894" cy="510870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123" name="Скругленный прямоугольник 122"/>
              <p:cNvSpPr/>
              <p:nvPr/>
            </p:nvSpPr>
            <p:spPr>
              <a:xfrm>
                <a:off x="3198039" y="-582909"/>
                <a:ext cx="388447" cy="33310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3702185" y="-32748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3720185" y="-4100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3720185" y="-49258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3720185" y="-575137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ru-RU" sz="1300" b="0" dirty="0" err="1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Группа 78"/>
          <p:cNvGrpSpPr/>
          <p:nvPr/>
        </p:nvGrpSpPr>
        <p:grpSpPr>
          <a:xfrm>
            <a:off x="226658" y="645263"/>
            <a:ext cx="4116911" cy="1969276"/>
            <a:chOff x="226657" y="860350"/>
            <a:chExt cx="4116911" cy="26257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0830" y="860350"/>
              <a:ext cx="3788513" cy="4175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С</a:t>
              </a:r>
              <a:r>
                <a:rPr lang="ru-RU" sz="1400" dirty="0" smtClean="0">
                  <a:solidFill>
                    <a:schemeClr val="bg1"/>
                  </a:solidFill>
                </a:rPr>
                <a:t>тремление к комфорту</a:t>
              </a:r>
            </a:p>
          </p:txBody>
        </p:sp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="" xmlns:p14="http://schemas.microsoft.com/office/powerpoint/2010/main" val="571618162"/>
                </p:ext>
              </p:extLst>
            </p:nvPr>
          </p:nvGraphicFramePr>
          <p:xfrm>
            <a:off x="268696" y="1398493"/>
            <a:ext cx="3893729" cy="16461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26657" y="2952572"/>
              <a:ext cx="89160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Посуд. машина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333" y="2952571"/>
              <a:ext cx="1077538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Кондиционер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59837" y="2952571"/>
              <a:ext cx="896468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Вытяжка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39831" y="2952571"/>
              <a:ext cx="100373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Микроволн. печь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04339" y="2952571"/>
              <a:ext cx="101182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err="1" smtClean="0">
                  <a:latin typeface="+mj-lt"/>
                </a:rPr>
                <a:t>Кух</a:t>
              </a:r>
              <a:r>
                <a:rPr lang="ru-RU" sz="1000" b="0" dirty="0" smtClean="0">
                  <a:latin typeface="+mj-lt"/>
                </a:rPr>
                <a:t>. комбайн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 flipV="1">
              <a:off x="509088" y="1509714"/>
              <a:ext cx="2592000" cy="50400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08430" y="2616383"/>
            <a:ext cx="9035570" cy="1833215"/>
            <a:chOff x="108430" y="2616383"/>
            <a:chExt cx="9035570" cy="1833215"/>
          </a:xfrm>
        </p:grpSpPr>
        <p:sp>
          <p:nvSpPr>
            <p:cNvPr id="8" name="TextBox 7"/>
            <p:cNvSpPr txBox="1"/>
            <p:nvPr/>
          </p:nvSpPr>
          <p:spPr>
            <a:xfrm>
              <a:off x="108430" y="4049486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Прохладительные</a:t>
              </a:r>
            </a:p>
            <a:p>
              <a:pPr algn="ctr"/>
              <a:r>
                <a:rPr lang="ru-RU" sz="1000" b="0" dirty="0" smtClean="0">
                  <a:latin typeface="+mj-lt"/>
                </a:rPr>
                <a:t>напитки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66293" y="4049488"/>
              <a:ext cx="1477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Бытовые фильтры для воды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73142" y="4049487"/>
              <a:ext cx="1249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0" dirty="0" smtClean="0">
                  <a:latin typeface="+mj-lt"/>
                </a:rPr>
                <a:t>Электрическая </a:t>
              </a:r>
            </a:p>
            <a:p>
              <a:pPr algn="ctr"/>
              <a:r>
                <a:rPr lang="ru-RU" sz="1000" b="0" dirty="0" smtClean="0">
                  <a:latin typeface="+mj-lt"/>
                </a:rPr>
                <a:t>соковыжималка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60831" y="2616383"/>
              <a:ext cx="8625995" cy="1833213"/>
              <a:chOff x="260831" y="2616383"/>
              <a:chExt cx="8625995" cy="183321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181476" y="4049486"/>
                <a:ext cx="14458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0" dirty="0" smtClean="0">
                    <a:latin typeface="+mj-lt"/>
                  </a:rPr>
                  <a:t>Ионизатор,</a:t>
                </a:r>
              </a:p>
              <a:p>
                <a:pPr algn="ctr"/>
                <a:r>
                  <a:rPr lang="ru-RU" sz="1000" b="0" dirty="0" err="1" smtClean="0">
                    <a:latin typeface="+mj-lt"/>
                  </a:rPr>
                  <a:t>увл</a:t>
                </a:r>
                <a:r>
                  <a:rPr lang="ru-RU" sz="1000" b="0" dirty="0" smtClean="0">
                    <a:latin typeface="+mj-lt"/>
                  </a:rPr>
                  <a:t>. воздуха</a:t>
                </a:r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260831" y="2616383"/>
                <a:ext cx="8625995" cy="1679326"/>
                <a:chOff x="260831" y="2616383"/>
                <a:chExt cx="8625995" cy="1679326"/>
              </a:xfrm>
            </p:grpSpPr>
            <p:graphicFrame>
              <p:nvGraphicFramePr>
                <p:cNvPr id="63" name="Диаграмма 62"/>
                <p:cNvGraphicFramePr/>
                <p:nvPr>
                  <p:extLst>
                    <p:ext uri="{D42A27DB-BD31-4B8C-83A1-F6EECF244321}">
                      <p14:modId xmlns="" xmlns:p14="http://schemas.microsoft.com/office/powerpoint/2010/main" val="436172082"/>
                    </p:ext>
                  </p:extLst>
                </p:nvPr>
              </p:nvGraphicFramePr>
              <p:xfrm>
                <a:off x="260831" y="2920021"/>
                <a:ext cx="3952705" cy="1234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aphicFrame>
              <p:nvGraphicFramePr>
                <p:cNvPr id="20" name="Диаграмма 19"/>
                <p:cNvGraphicFramePr/>
                <p:nvPr>
                  <p:extLst>
                    <p:ext uri="{D42A27DB-BD31-4B8C-83A1-F6EECF244321}">
                      <p14:modId xmlns="" xmlns:p14="http://schemas.microsoft.com/office/powerpoint/2010/main" val="101624116"/>
                    </p:ext>
                  </p:extLst>
                </p:nvPr>
              </p:nvGraphicFramePr>
              <p:xfrm>
                <a:off x="4343568" y="2920021"/>
                <a:ext cx="4543258" cy="123463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1" name="Прямоугольник 10"/>
                <p:cNvSpPr/>
                <p:nvPr/>
              </p:nvSpPr>
              <p:spPr>
                <a:xfrm>
                  <a:off x="276564" y="2616383"/>
                  <a:ext cx="8610261" cy="313162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ru-RU" sz="1400" dirty="0">
                      <a:solidFill>
                        <a:schemeClr val="bg1"/>
                      </a:solidFill>
                    </a:rPr>
                    <a:t>З</a:t>
                  </a:r>
                  <a:r>
                    <a:rPr lang="ru-RU" sz="1400" dirty="0" smtClean="0">
                      <a:solidFill>
                        <a:schemeClr val="bg1"/>
                      </a:solidFill>
                    </a:rPr>
                    <a:t>абота о здоровье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92810" y="4049486"/>
                  <a:ext cx="51809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 smtClean="0">
                      <a:latin typeface="+mj-lt"/>
                    </a:rPr>
                    <a:t>Пиво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14732" y="4049486"/>
                  <a:ext cx="58381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 smtClean="0">
                      <a:latin typeface="+mj-lt"/>
                    </a:rPr>
                    <a:t>Водка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345227" y="4049486"/>
                  <a:ext cx="74571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 smtClean="0">
                      <a:latin typeface="+mj-lt"/>
                    </a:rPr>
                    <a:t>Курение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608282" y="4049488"/>
                  <a:ext cx="90281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000" b="0" dirty="0" smtClean="0">
                      <a:latin typeface="+mj-lt"/>
                    </a:rPr>
                    <a:t>Пароварка</a:t>
                  </a:r>
                </a:p>
              </p:txBody>
            </p:sp>
            <p:cxnSp>
              <p:nvCxnSpPr>
                <p:cNvPr id="54" name="Прямая со стрелкой 53"/>
                <p:cNvCxnSpPr/>
                <p:nvPr/>
              </p:nvCxnSpPr>
              <p:spPr>
                <a:xfrm>
                  <a:off x="547188" y="3103339"/>
                  <a:ext cx="2592000" cy="198266"/>
                </a:xfrm>
                <a:prstGeom prst="straightConnector1">
                  <a:avLst/>
                </a:prstGeom>
                <a:ln w="1905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/>
                <p:cNvCxnSpPr/>
                <p:nvPr/>
              </p:nvCxnSpPr>
              <p:spPr>
                <a:xfrm flipV="1">
                  <a:off x="4763688" y="3148621"/>
                  <a:ext cx="2592000" cy="378000"/>
                </a:xfrm>
                <a:prstGeom prst="straightConnector1">
                  <a:avLst/>
                </a:prstGeom>
                <a:ln w="19050">
                  <a:solidFill>
                    <a:schemeClr val="accent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1716" cy="857250"/>
          </a:xfrm>
        </p:spPr>
        <p:txBody>
          <a:bodyPr/>
          <a:lstStyle/>
          <a:p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Стиль жизни: тренды</a:t>
            </a:r>
            <a:endParaRPr lang="ru-RU" sz="24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россиян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2006</a:t>
            </a:r>
            <a:r>
              <a:rPr lang="en-US" sz="1000" b="0" dirty="0" smtClean="0">
                <a:latin typeface="+mn-lt"/>
              </a:rPr>
              <a:t>/2HY</a:t>
            </a:r>
            <a:r>
              <a:rPr lang="ru-RU" sz="1000" b="0" dirty="0">
                <a:latin typeface="+mn-lt"/>
              </a:rPr>
              <a:t>, 2015</a:t>
            </a:r>
            <a:r>
              <a:rPr lang="en-US" sz="1000" b="0" dirty="0" smtClean="0">
                <a:latin typeface="+mn-lt"/>
              </a:rPr>
              <a:t>/2HY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617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9" y="2639544"/>
            <a:ext cx="778400" cy="76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962023"/>
              </p:ext>
            </p:extLst>
          </p:nvPr>
        </p:nvGraphicFramePr>
        <p:xfrm>
          <a:off x="247972" y="717123"/>
          <a:ext cx="7991152" cy="3550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7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7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7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1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3</a:t>
                      </a:r>
                      <a:r>
                        <a:rPr lang="en-US" sz="2400" dirty="0" smtClean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en-US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76</a:t>
                      </a:r>
                      <a:r>
                        <a:rPr lang="en-US" sz="2400" dirty="0" smtClean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65</a:t>
                      </a:r>
                      <a:r>
                        <a:rPr lang="en-US" sz="2400" dirty="0" smtClean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6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56%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/>
                          </a:solidFill>
                        </a:rPr>
                        <a:t>75%</a:t>
                      </a:r>
                      <a:endParaRPr lang="ru-RU" sz="240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ru-RU" sz="240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ru-RU" sz="24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1716" cy="85725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Досуговые активности: медиа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04082" y="4278998"/>
            <a:ext cx="8939918" cy="1800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" b="0" dirty="0" smtClean="0">
                <a:latin typeface="+mn-lt"/>
              </a:rPr>
              <a:t>Weekly Reach: </a:t>
            </a:r>
            <a:r>
              <a:rPr lang="ru-RU" sz="700" b="0" dirty="0" smtClean="0">
                <a:latin typeface="+mn-lt"/>
              </a:rPr>
              <a:t>пользование Интернетом, слушание радио. </a:t>
            </a:r>
            <a:r>
              <a:rPr lang="en-US" sz="700" b="0" dirty="0" smtClean="0">
                <a:latin typeface="+mn-lt"/>
              </a:rPr>
              <a:t>Monthly Reach</a:t>
            </a:r>
            <a:r>
              <a:rPr lang="ru-RU" sz="700" b="0" dirty="0" smtClean="0">
                <a:latin typeface="+mn-lt"/>
              </a:rPr>
              <a:t>: посещение кинотеатров. Пресса: </a:t>
            </a:r>
            <a:r>
              <a:rPr lang="en-US" sz="700" b="0" dirty="0" smtClean="0">
                <a:latin typeface="+mn-lt"/>
              </a:rPr>
              <a:t>AIR</a:t>
            </a:r>
            <a:r>
              <a:rPr lang="ru-RU" sz="700" b="0" dirty="0" smtClean="0">
                <a:latin typeface="+mn-lt"/>
              </a:rPr>
              <a:t> </a:t>
            </a:r>
            <a:endParaRPr lang="ru-RU" sz="700" b="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россиян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66" t="9315" r="12127" b="10097"/>
          <a:stretch/>
        </p:blipFill>
        <p:spPr>
          <a:xfrm>
            <a:off x="868826" y="1123266"/>
            <a:ext cx="752474" cy="794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11" r="5891"/>
          <a:stretch/>
        </p:blipFill>
        <p:spPr>
          <a:xfrm>
            <a:off x="824201" y="1933573"/>
            <a:ext cx="613125" cy="692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4" y="3556380"/>
            <a:ext cx="839179" cy="627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6665" y="1351334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accent4"/>
                </a:solidFill>
                <a:latin typeface="+mn-lt"/>
              </a:rPr>
              <a:t>WR</a:t>
            </a:r>
            <a:endParaRPr lang="ru-RU" sz="1600" b="0" dirty="0" err="1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1893" y="2110530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accent4"/>
                </a:solidFill>
                <a:latin typeface="+mn-lt"/>
              </a:rPr>
              <a:t>MR</a:t>
            </a:r>
            <a:endParaRPr lang="ru-RU" sz="1600" b="0" dirty="0" err="1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6665" y="292295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accent4"/>
                </a:solidFill>
                <a:latin typeface="+mn-lt"/>
              </a:rPr>
              <a:t>WR</a:t>
            </a:r>
            <a:endParaRPr lang="ru-RU" sz="1600" b="0" dirty="0" err="1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6665" y="3700969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smtClean="0">
                <a:solidFill>
                  <a:schemeClr val="accent4"/>
                </a:solidFill>
                <a:latin typeface="+mn-lt"/>
              </a:rPr>
              <a:t>AIR</a:t>
            </a:r>
            <a:endParaRPr lang="ru-RU" sz="1600" b="0" dirty="0" err="1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7399" y="4621529"/>
            <a:ext cx="8084951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2000, 2010, </a:t>
            </a:r>
            <a:r>
              <a:rPr lang="ru-RU" sz="1000" b="0" dirty="0" smtClean="0">
                <a:latin typeface="+mn-lt"/>
              </a:rPr>
              <a:t>2015</a:t>
            </a:r>
            <a:r>
              <a:rPr lang="en-US" sz="1000" b="0" dirty="0" smtClean="0">
                <a:latin typeface="+mn-lt"/>
              </a:rPr>
              <a:t>/ NRS-</a:t>
            </a:r>
            <a:r>
              <a:rPr lang="ru-RU" sz="1000" b="0" dirty="0" smtClean="0">
                <a:latin typeface="+mn-lt"/>
              </a:rPr>
              <a:t>Россия Март-Апрель 2000, Декабрь-Апрель 2010, 2015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43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08404" y="4378743"/>
            <a:ext cx="8071407" cy="6226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Источник: TNS TV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Index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, Россия 100+, 5:00 – 29:00, все 4+. Доля среднего выпуска %. </a:t>
            </a: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2013-2015.</a:t>
            </a:r>
          </a:p>
          <a:p>
            <a:pPr>
              <a:spcBef>
                <a:spcPts val="0"/>
              </a:spcBef>
            </a:pP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Ежедневные 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новости + </a:t>
            </a: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Информационно-аналитические 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  <a:sym typeface="Helvetica"/>
              </a:rPr>
              <a:t>программы</a:t>
            </a: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Первый 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канал, Россия 1, НТВ, Пятый канал,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Рен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 ТВ, ТВ Центр, Звезда, Россия 24.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0318969"/>
              </p:ext>
            </p:extLst>
          </p:nvPr>
        </p:nvGraphicFramePr>
        <p:xfrm>
          <a:off x="290557" y="893345"/>
          <a:ext cx="8507536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интереса к новостям.</a:t>
            </a:r>
            <a:br>
              <a:rPr lang="ru-RU" dirty="0" smtClean="0"/>
            </a:br>
            <a:r>
              <a:rPr lang="ru-RU" dirty="0" smtClean="0"/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9530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63126" y="4378743"/>
            <a:ext cx="8216686" cy="6226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spcBef>
                <a:spcPts val="0"/>
              </a:spcBef>
            </a:pP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Источник: TNS TV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Index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, Россия 100+, 5:00 – 29:00, все 4+. Доля среднего выпуска %. </a:t>
            </a: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2013-2015.</a:t>
            </a:r>
          </a:p>
          <a:p>
            <a:pPr>
              <a:spcBef>
                <a:spcPts val="0"/>
              </a:spcBef>
            </a:pP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Ежедневные 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новости + </a:t>
            </a: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Информационно-аналитические 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программы</a:t>
            </a: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900" b="0" dirty="0" smtClean="0">
                <a:solidFill>
                  <a:srgbClr val="333333"/>
                </a:solidFill>
                <a:latin typeface="+mn-lt"/>
                <a:cs typeface="+mn-cs"/>
              </a:rPr>
              <a:t>Первый 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канал, Россия 1, НТВ, Пятый канал, </a:t>
            </a:r>
            <a:r>
              <a:rPr lang="ru-RU" sz="900" b="0" dirty="0" err="1">
                <a:solidFill>
                  <a:srgbClr val="333333"/>
                </a:solidFill>
                <a:latin typeface="+mn-lt"/>
                <a:cs typeface="+mn-cs"/>
              </a:rPr>
              <a:t>Рен</a:t>
            </a:r>
            <a:r>
              <a:rPr lang="ru-RU" sz="900" b="0" dirty="0">
                <a:solidFill>
                  <a:srgbClr val="333333"/>
                </a:solidFill>
                <a:latin typeface="+mn-lt"/>
                <a:cs typeface="+mn-cs"/>
              </a:rPr>
              <a:t> ТВ, ТВ Центр, Звезда, Россия 24.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интереса к новостям.</a:t>
            </a:r>
            <a:br>
              <a:rPr lang="ru-RU" dirty="0" smtClean="0"/>
            </a:br>
            <a:r>
              <a:rPr lang="ru-RU" dirty="0" smtClean="0"/>
              <a:t>Россия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9073872"/>
              </p:ext>
            </p:extLst>
          </p:nvPr>
        </p:nvGraphicFramePr>
        <p:xfrm>
          <a:off x="307649" y="873042"/>
          <a:ext cx="8497789" cy="318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72995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Население России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349657" y="4742879"/>
            <a:ext cx="505467" cy="189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fld id="{8A4431D5-1B33-458B-8AFD-CECCB0FA18CB}" type="slidenum">
              <a:rPr lang="ru-RU" smtClean="0"/>
              <a:pPr/>
              <a:t>3</a:t>
            </a:fld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292225" y="4545981"/>
            <a:ext cx="6762115" cy="276225"/>
          </a:xfrm>
        </p:spPr>
        <p:txBody>
          <a:bodyPr/>
          <a:lstStyle/>
          <a:p>
            <a:r>
              <a:rPr lang="ru-RU" dirty="0"/>
              <a:t>Источник: Росстат, </a:t>
            </a:r>
            <a:r>
              <a:rPr lang="ru-RU" dirty="0" smtClean="0"/>
              <a:t>население </a:t>
            </a:r>
            <a:r>
              <a:rPr lang="ru-RU" dirty="0"/>
              <a:t>0+ лет, городское и сельское, на начало </a:t>
            </a:r>
            <a:r>
              <a:rPr lang="ru-RU" dirty="0" smtClean="0"/>
              <a:t>года, начиная с 2015 </a:t>
            </a:r>
            <a:r>
              <a:rPr lang="ru-RU" dirty="0"/>
              <a:t>года – </a:t>
            </a:r>
            <a:r>
              <a:rPr lang="ru-RU" dirty="0" smtClean="0"/>
              <a:t>низкий </a:t>
            </a:r>
            <a:r>
              <a:rPr lang="ru-RU" dirty="0"/>
              <a:t>вариант </a:t>
            </a:r>
            <a:r>
              <a:rPr lang="ru-RU" dirty="0" smtClean="0"/>
              <a:t>прогноза</a:t>
            </a:r>
            <a:r>
              <a:rPr lang="ru-RU" dirty="0"/>
              <a:t> </a:t>
            </a:r>
            <a:r>
              <a:rPr lang="ru-RU" dirty="0" smtClean="0"/>
              <a:t>с учетом Крыма</a:t>
            </a:r>
          </a:p>
          <a:p>
            <a:r>
              <a:rPr lang="en-US" sz="600" dirty="0" smtClean="0"/>
              <a:t>http://www.gks.ru/wps/wcm/connect/rosstat_main/rosstat/ru/statistics/population/demography/#</a:t>
            </a:r>
            <a:endParaRPr lang="ru-RU" sz="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4" y="814388"/>
          <a:ext cx="8582025" cy="29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55739" y="3833040"/>
            <a:ext cx="6739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0" dirty="0" smtClean="0">
                <a:solidFill>
                  <a:srgbClr val="333333"/>
                </a:solidFill>
                <a:latin typeface="+mn-lt"/>
                <a:cs typeface="Calibri"/>
              </a:rPr>
              <a:t>Крым</a:t>
            </a:r>
            <a:endParaRPr lang="ru-RU" sz="900" b="0" dirty="0">
              <a:solidFill>
                <a:srgbClr val="333333"/>
              </a:solidFill>
              <a:latin typeface="+mn-lt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9154" y="3833040"/>
            <a:ext cx="24832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0" dirty="0" smtClean="0">
                <a:solidFill>
                  <a:srgbClr val="333333"/>
                </a:solidFill>
                <a:latin typeface="+mn-lt"/>
                <a:cs typeface="Calibri"/>
              </a:rPr>
              <a:t>Приток мигрантов</a:t>
            </a:r>
            <a:endParaRPr lang="ru-RU" sz="900" b="0" dirty="0">
              <a:solidFill>
                <a:srgbClr val="333333"/>
              </a:solidFill>
              <a:latin typeface="+mn-lt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0714" y="3777766"/>
            <a:ext cx="18886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0" dirty="0" smtClean="0">
                <a:solidFill>
                  <a:srgbClr val="333333"/>
                </a:solidFill>
                <a:latin typeface="+mn-lt"/>
                <a:cs typeface="Calibri"/>
              </a:rPr>
              <a:t>Миграция перестанет компенсировать </a:t>
            </a:r>
          </a:p>
          <a:p>
            <a:pPr algn="ctr"/>
            <a:r>
              <a:rPr lang="ru-RU" sz="900" b="0" dirty="0" smtClean="0">
                <a:solidFill>
                  <a:srgbClr val="333333"/>
                </a:solidFill>
                <a:latin typeface="+mn-lt"/>
                <a:cs typeface="Calibri"/>
              </a:rPr>
              <a:t>смертность</a:t>
            </a:r>
            <a:endParaRPr lang="ru-RU" sz="900" b="0" dirty="0">
              <a:solidFill>
                <a:srgbClr val="333333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58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С каких устройств выходят в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интернет: Проникновение, Россия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0k+, 12+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999255" y="1296383"/>
            <a:ext cx="1758815" cy="2464705"/>
            <a:chOff x="6695943" y="1296380"/>
            <a:chExt cx="1758815" cy="2464705"/>
          </a:xfrm>
        </p:grpSpPr>
        <p:sp>
          <p:nvSpPr>
            <p:cNvPr id="23" name="TextBox 22"/>
            <p:cNvSpPr txBox="1"/>
            <p:nvPr/>
          </p:nvSpPr>
          <p:spPr>
            <a:xfrm>
              <a:off x="6695943" y="2653089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>
                  <a:solidFill>
                    <a:srgbClr val="3EB1CC"/>
                  </a:solidFill>
                  <a:latin typeface="Verdana"/>
                </a:rPr>
                <a:t>11</a:t>
              </a:r>
              <a:r>
                <a:rPr lang="ru-RU" sz="3600" b="0" dirty="0">
                  <a:solidFill>
                    <a:srgbClr val="3EB1CC"/>
                  </a:solidFill>
                  <a:latin typeface="Verdana"/>
                </a:rPr>
                <a:t>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5943" y="1296380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 smtClean="0">
                  <a:solidFill>
                    <a:srgbClr val="7A2280"/>
                  </a:solidFill>
                  <a:latin typeface="Verdana"/>
                </a:rPr>
                <a:t>4</a:t>
              </a:r>
              <a:r>
                <a:rPr lang="en-US" sz="6600" b="0" dirty="0" smtClean="0">
                  <a:solidFill>
                    <a:srgbClr val="7A2280"/>
                  </a:solidFill>
                  <a:latin typeface="Verdana"/>
                </a:rPr>
                <a:t>6</a:t>
              </a:r>
              <a:r>
                <a:rPr lang="ru-RU" sz="3600" b="0" dirty="0" smtClean="0">
                  <a:solidFill>
                    <a:srgbClr val="7A2280"/>
                  </a:solidFill>
                  <a:latin typeface="Verdana"/>
                </a:rPr>
                <a:t>%</a:t>
              </a:r>
              <a:endParaRPr lang="ru-RU" sz="3600" b="0" dirty="0">
                <a:solidFill>
                  <a:srgbClr val="7A2280"/>
                </a:solidFill>
                <a:latin typeface="Verdana"/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566241" y="1267459"/>
            <a:ext cx="1758815" cy="2509206"/>
            <a:chOff x="632576" y="1267454"/>
            <a:chExt cx="1758815" cy="2509205"/>
          </a:xfrm>
        </p:grpSpPr>
        <p:sp>
          <p:nvSpPr>
            <p:cNvPr id="4" name="TextBox 3"/>
            <p:cNvSpPr txBox="1"/>
            <p:nvPr/>
          </p:nvSpPr>
          <p:spPr>
            <a:xfrm>
              <a:off x="632576" y="1267454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 smtClean="0">
                  <a:solidFill>
                    <a:srgbClr val="F7911E"/>
                  </a:solidFill>
                  <a:latin typeface="Verdana"/>
                </a:rPr>
                <a:t>6</a:t>
              </a:r>
              <a:r>
                <a:rPr lang="en-US" sz="6600" b="0" dirty="0" smtClean="0">
                  <a:solidFill>
                    <a:srgbClr val="F7911E"/>
                  </a:solidFill>
                  <a:latin typeface="Verdana"/>
                </a:rPr>
                <a:t>4</a:t>
              </a:r>
              <a:r>
                <a:rPr lang="ru-RU" sz="3600" b="0" dirty="0" smtClean="0">
                  <a:solidFill>
                    <a:srgbClr val="F7911E"/>
                  </a:solidFill>
                  <a:latin typeface="Verdana"/>
                </a:rPr>
                <a:t>%</a:t>
              </a:r>
              <a:endParaRPr lang="ru-RU" sz="3600" b="0" dirty="0">
                <a:solidFill>
                  <a:srgbClr val="F7911E"/>
                </a:solidFill>
                <a:latin typeface="Verdan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576" y="2668663"/>
              <a:ext cx="17588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0" dirty="0" smtClean="0">
                  <a:solidFill>
                    <a:srgbClr val="C50017"/>
                  </a:solidFill>
                  <a:latin typeface="Verdana"/>
                </a:rPr>
                <a:t>25</a:t>
              </a:r>
              <a:r>
                <a:rPr lang="ru-RU" sz="3600" b="0" dirty="0" smtClean="0">
                  <a:solidFill>
                    <a:srgbClr val="C50017"/>
                  </a:solidFill>
                  <a:latin typeface="Verdana"/>
                </a:rPr>
                <a:t>%</a:t>
              </a:r>
              <a:endParaRPr lang="ru-RU" sz="3600" b="0" dirty="0">
                <a:solidFill>
                  <a:srgbClr val="C50017"/>
                </a:solidFill>
                <a:latin typeface="Verdana"/>
              </a:endParaRPr>
            </a:p>
          </p:txBody>
        </p:sp>
      </p:grpSp>
      <p:grpSp>
        <p:nvGrpSpPr>
          <p:cNvPr id="5" name="Группа 25"/>
          <p:cNvGrpSpPr>
            <a:grpSpLocks noChangeAspect="1"/>
          </p:cNvGrpSpPr>
          <p:nvPr/>
        </p:nvGrpSpPr>
        <p:grpSpPr>
          <a:xfrm>
            <a:off x="2707253" y="1327940"/>
            <a:ext cx="1604577" cy="1047510"/>
            <a:chOff x="1666875" y="1552978"/>
            <a:chExt cx="1047751" cy="621614"/>
          </a:xfrm>
        </p:grpSpPr>
        <p:pic>
          <p:nvPicPr>
            <p:cNvPr id="27" name="desktop_white.pdf"/>
            <p:cNvPicPr/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6875" y="1552978"/>
              <a:ext cx="1047751" cy="621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Shape 140"/>
            <p:cNvSpPr/>
            <p:nvPr/>
          </p:nvSpPr>
          <p:spPr>
            <a:xfrm>
              <a:off x="1831322" y="1627621"/>
              <a:ext cx="721926" cy="404542"/>
            </a:xfrm>
            <a:prstGeom prst="roundRect">
              <a:avLst>
                <a:gd name="adj" fmla="val 4709"/>
              </a:avLst>
            </a:pr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</p:grpSp>
      <p:grpSp>
        <p:nvGrpSpPr>
          <p:cNvPr id="6" name="Группа 31"/>
          <p:cNvGrpSpPr>
            <a:grpSpLocks noChangeAspect="1"/>
          </p:cNvGrpSpPr>
          <p:nvPr/>
        </p:nvGrpSpPr>
        <p:grpSpPr>
          <a:xfrm>
            <a:off x="2971641" y="2794225"/>
            <a:ext cx="1093053" cy="1197155"/>
            <a:chOff x="1231519" y="2460671"/>
            <a:chExt cx="896112" cy="981456"/>
          </a:xfrm>
        </p:grpSpPr>
        <p:pic>
          <p:nvPicPr>
            <p:cNvPr id="33" name="Изображение 32" descr="планшет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19" y="2460671"/>
              <a:ext cx="896112" cy="981456"/>
            </a:xfrm>
            <a:prstGeom prst="rect">
              <a:avLst/>
            </a:prstGeom>
          </p:spPr>
        </p:pic>
        <p:sp>
          <p:nvSpPr>
            <p:cNvPr id="34" name="Полилиния 33"/>
            <p:cNvSpPr/>
            <p:nvPr/>
          </p:nvSpPr>
          <p:spPr>
            <a:xfrm>
              <a:off x="1395051" y="2559754"/>
              <a:ext cx="567641" cy="674545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Группа 34"/>
          <p:cNvGrpSpPr/>
          <p:nvPr/>
        </p:nvGrpSpPr>
        <p:grpSpPr>
          <a:xfrm>
            <a:off x="5153443" y="1327941"/>
            <a:ext cx="1064273" cy="1064272"/>
            <a:chOff x="19291" y="2459626"/>
            <a:chExt cx="768096" cy="768096"/>
          </a:xfrm>
        </p:grpSpPr>
        <p:pic>
          <p:nvPicPr>
            <p:cNvPr id="36" name="Изображение 35" descr="смартфон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91" y="2459626"/>
              <a:ext cx="768096" cy="768096"/>
            </a:xfrm>
            <a:prstGeom prst="rect">
              <a:avLst/>
            </a:prstGeom>
          </p:spPr>
        </p:pic>
        <p:sp>
          <p:nvSpPr>
            <p:cNvPr id="37" name="Полилиния 36"/>
            <p:cNvSpPr/>
            <p:nvPr/>
          </p:nvSpPr>
          <p:spPr>
            <a:xfrm flipH="1" flipV="1">
              <a:off x="261439" y="2622168"/>
              <a:ext cx="287999" cy="431938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37"/>
          <p:cNvGrpSpPr/>
          <p:nvPr/>
        </p:nvGrpSpPr>
        <p:grpSpPr>
          <a:xfrm>
            <a:off x="4906801" y="2744325"/>
            <a:ext cx="1644234" cy="1296916"/>
            <a:chOff x="4431362" y="2629063"/>
            <a:chExt cx="1644234" cy="1296916"/>
          </a:xfrm>
        </p:grpSpPr>
        <p:sp>
          <p:nvSpPr>
            <p:cNvPr id="39" name="Shape 137"/>
            <p:cNvSpPr/>
            <p:nvPr/>
          </p:nvSpPr>
          <p:spPr>
            <a:xfrm>
              <a:off x="4496519" y="2672188"/>
              <a:ext cx="1541722" cy="1004760"/>
            </a:xfrm>
            <a:prstGeom prst="roundRect">
              <a:avLst>
                <a:gd name="adj" fmla="val 4490"/>
              </a:avLst>
            </a:prstGeom>
            <a:solidFill>
              <a:srgbClr val="3EB1C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  <p:pic>
          <p:nvPicPr>
            <p:cNvPr id="40" name="smart_tv_white.pdf"/>
            <p:cNvPicPr/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1362" y="2629063"/>
              <a:ext cx="1644234" cy="1296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 smtClean="0">
                <a:latin typeface="+mn-lt"/>
              </a:rPr>
              <a:t>: </a:t>
            </a:r>
            <a:r>
              <a:rPr lang="en-US" sz="1000" b="0" dirty="0">
                <a:latin typeface="+mn-lt"/>
              </a:rPr>
              <a:t>TNS 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</a:t>
            </a:r>
            <a:r>
              <a:rPr lang="ru-RU" sz="1000" b="0" dirty="0">
                <a:latin typeface="+mn-lt"/>
              </a:rPr>
              <a:t>0</a:t>
            </a:r>
            <a:r>
              <a:rPr lang="en-US" sz="1000" b="0" dirty="0">
                <a:latin typeface="+mn-lt"/>
              </a:rPr>
              <a:t>k</a:t>
            </a:r>
            <a:r>
              <a:rPr lang="ru-RU" sz="1000" b="0" dirty="0">
                <a:latin typeface="+mn-lt"/>
              </a:rPr>
              <a:t>+, </a:t>
            </a:r>
            <a:r>
              <a:rPr lang="en-US" sz="1000" b="0" dirty="0" smtClean="0">
                <a:latin typeface="+mn-lt"/>
              </a:rPr>
              <a:t>Q4 </a:t>
            </a:r>
            <a:r>
              <a:rPr lang="ru-RU" sz="1000" b="0" dirty="0" smtClean="0">
                <a:latin typeface="+mn-lt"/>
              </a:rPr>
              <a:t>201</a:t>
            </a:r>
            <a:r>
              <a:rPr lang="en-US" sz="1000" b="0" dirty="0">
                <a:latin typeface="+mn-lt"/>
              </a:rPr>
              <a:t>5 </a:t>
            </a:r>
            <a:r>
              <a:rPr lang="ru-RU" sz="1000" b="0" dirty="0">
                <a:latin typeface="+mn-lt"/>
              </a:rPr>
              <a:t>, </a:t>
            </a:r>
            <a:r>
              <a:rPr lang="en-US" sz="1000" b="0" dirty="0">
                <a:latin typeface="+mn-lt"/>
              </a:rPr>
              <a:t>Monthly reach</a:t>
            </a:r>
            <a:r>
              <a:rPr lang="ru-RU" sz="1000" b="0" dirty="0">
                <a:latin typeface="+mn-lt"/>
              </a:rPr>
              <a:t>,</a:t>
            </a:r>
            <a:br>
              <a:rPr lang="ru-RU" sz="1000" b="0" dirty="0">
                <a:latin typeface="+mn-lt"/>
              </a:rPr>
            </a:br>
            <a:r>
              <a:rPr lang="ru-RU" sz="1000" b="0" dirty="0">
                <a:latin typeface="+mn-lt"/>
              </a:rPr>
              <a:t>прирост </a:t>
            </a:r>
            <a:r>
              <a:rPr lang="en-US" sz="1000" b="0" dirty="0" smtClean="0">
                <a:latin typeface="+mn-lt"/>
              </a:rPr>
              <a:t>Q</a:t>
            </a:r>
            <a:r>
              <a:rPr lang="en-US" sz="1000" b="0" dirty="0">
                <a:latin typeface="+mn-lt"/>
              </a:rPr>
              <a:t>4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2015 </a:t>
            </a:r>
            <a:r>
              <a:rPr lang="ru-RU" sz="1000" b="0" dirty="0">
                <a:latin typeface="+mn-lt"/>
              </a:rPr>
              <a:t>к </a:t>
            </a:r>
            <a:r>
              <a:rPr lang="en-US" sz="1000" b="0" dirty="0" smtClean="0">
                <a:latin typeface="+mn-lt"/>
              </a:rPr>
              <a:t>Q</a:t>
            </a:r>
            <a:r>
              <a:rPr lang="en-US" sz="1000" b="0" dirty="0">
                <a:latin typeface="+mn-lt"/>
              </a:rPr>
              <a:t>4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2014</a:t>
            </a:r>
            <a:r>
              <a:rPr lang="ru-RU" sz="1000" b="0" dirty="0">
                <a:latin typeface="+mn-lt"/>
              </a:rPr>
              <a:t>, 12+ лет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359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С каких устройств выходят в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интернет: 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Динамика за год, Россия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0k+, 12+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695945" y="1296383"/>
            <a:ext cx="2137124" cy="2464705"/>
            <a:chOff x="6695943" y="1296380"/>
            <a:chExt cx="2137124" cy="2464705"/>
          </a:xfrm>
        </p:grpSpPr>
        <p:sp>
          <p:nvSpPr>
            <p:cNvPr id="23" name="TextBox 22"/>
            <p:cNvSpPr txBox="1"/>
            <p:nvPr/>
          </p:nvSpPr>
          <p:spPr>
            <a:xfrm>
              <a:off x="6695943" y="2653089"/>
              <a:ext cx="21371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0" dirty="0" smtClean="0">
                  <a:solidFill>
                    <a:srgbClr val="3EB1CC"/>
                  </a:solidFill>
                  <a:latin typeface="Verdana"/>
                </a:rPr>
                <a:t>+</a:t>
              </a:r>
              <a:r>
                <a:rPr lang="en-US" sz="6600" b="0" dirty="0" smtClean="0">
                  <a:solidFill>
                    <a:srgbClr val="3EB1CC"/>
                  </a:solidFill>
                  <a:latin typeface="Verdana"/>
                </a:rPr>
                <a:t>13</a:t>
              </a:r>
              <a:r>
                <a:rPr lang="ru-RU" sz="3600" b="0" dirty="0" smtClean="0">
                  <a:solidFill>
                    <a:srgbClr val="3EB1CC"/>
                  </a:solidFill>
                  <a:latin typeface="Verdana"/>
                </a:rPr>
                <a:t>%</a:t>
              </a:r>
              <a:endParaRPr lang="ru-RU" sz="3600" b="0" dirty="0">
                <a:solidFill>
                  <a:srgbClr val="3EB1CC"/>
                </a:solidFill>
                <a:latin typeface="Verdan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5943" y="1296380"/>
              <a:ext cx="21371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0" dirty="0" smtClean="0">
                  <a:solidFill>
                    <a:srgbClr val="7A2280"/>
                  </a:solidFill>
                  <a:latin typeface="Verdana"/>
                </a:rPr>
                <a:t>+</a:t>
              </a:r>
              <a:r>
                <a:rPr lang="ru-RU" sz="6600" b="0" dirty="0" smtClean="0">
                  <a:solidFill>
                    <a:srgbClr val="7A2280"/>
                  </a:solidFill>
                  <a:latin typeface="Verdana"/>
                </a:rPr>
                <a:t>2</a:t>
              </a:r>
              <a:r>
                <a:rPr lang="en-US" sz="6600" b="0" dirty="0" smtClean="0">
                  <a:solidFill>
                    <a:srgbClr val="7A2280"/>
                  </a:solidFill>
                  <a:latin typeface="Verdana"/>
                </a:rPr>
                <a:t>0</a:t>
              </a:r>
              <a:r>
                <a:rPr lang="ru-RU" sz="3600" b="0" dirty="0" smtClean="0">
                  <a:solidFill>
                    <a:srgbClr val="7A2280"/>
                  </a:solidFill>
                  <a:latin typeface="Verdana"/>
                </a:rPr>
                <a:t>%</a:t>
              </a:r>
              <a:endParaRPr lang="ru-RU" sz="3600" b="0" dirty="0">
                <a:solidFill>
                  <a:srgbClr val="7A2280"/>
                </a:solidFill>
                <a:latin typeface="Verdana"/>
              </a:endParaRPr>
            </a:p>
          </p:txBody>
        </p:sp>
      </p:grpSp>
      <p:grpSp>
        <p:nvGrpSpPr>
          <p:cNvPr id="3" name="Группа 25"/>
          <p:cNvGrpSpPr>
            <a:grpSpLocks noChangeAspect="1"/>
          </p:cNvGrpSpPr>
          <p:nvPr/>
        </p:nvGrpSpPr>
        <p:grpSpPr>
          <a:xfrm>
            <a:off x="2707253" y="1327940"/>
            <a:ext cx="1604577" cy="1047510"/>
            <a:chOff x="1666875" y="1552978"/>
            <a:chExt cx="1047751" cy="621614"/>
          </a:xfrm>
        </p:grpSpPr>
        <p:pic>
          <p:nvPicPr>
            <p:cNvPr id="27" name="desktop_white.pdf"/>
            <p:cNvPicPr/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6875" y="1552978"/>
              <a:ext cx="1047751" cy="621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Shape 140"/>
            <p:cNvSpPr/>
            <p:nvPr/>
          </p:nvSpPr>
          <p:spPr>
            <a:xfrm>
              <a:off x="1831322" y="1627621"/>
              <a:ext cx="721926" cy="404542"/>
            </a:xfrm>
            <a:prstGeom prst="roundRect">
              <a:avLst>
                <a:gd name="adj" fmla="val 4709"/>
              </a:avLst>
            </a:pr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</p:grpSp>
      <p:grpSp>
        <p:nvGrpSpPr>
          <p:cNvPr id="4" name="Группа 31"/>
          <p:cNvGrpSpPr>
            <a:grpSpLocks noChangeAspect="1"/>
          </p:cNvGrpSpPr>
          <p:nvPr/>
        </p:nvGrpSpPr>
        <p:grpSpPr>
          <a:xfrm>
            <a:off x="2971641" y="2794225"/>
            <a:ext cx="1093053" cy="1197155"/>
            <a:chOff x="1231519" y="2460671"/>
            <a:chExt cx="896112" cy="981456"/>
          </a:xfrm>
        </p:grpSpPr>
        <p:pic>
          <p:nvPicPr>
            <p:cNvPr id="33" name="Изображение 32" descr="планшет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19" y="2460671"/>
              <a:ext cx="896112" cy="981456"/>
            </a:xfrm>
            <a:prstGeom prst="rect">
              <a:avLst/>
            </a:prstGeom>
          </p:spPr>
        </p:pic>
        <p:sp>
          <p:nvSpPr>
            <p:cNvPr id="34" name="Полилиния 33"/>
            <p:cNvSpPr/>
            <p:nvPr/>
          </p:nvSpPr>
          <p:spPr>
            <a:xfrm>
              <a:off x="1395051" y="2559754"/>
              <a:ext cx="567641" cy="674545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34"/>
          <p:cNvGrpSpPr/>
          <p:nvPr/>
        </p:nvGrpSpPr>
        <p:grpSpPr>
          <a:xfrm>
            <a:off x="5153443" y="1327941"/>
            <a:ext cx="1064273" cy="1064272"/>
            <a:chOff x="19291" y="2459626"/>
            <a:chExt cx="768096" cy="768096"/>
          </a:xfrm>
        </p:grpSpPr>
        <p:pic>
          <p:nvPicPr>
            <p:cNvPr id="36" name="Изображение 35" descr="смартфон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91" y="2459626"/>
              <a:ext cx="768096" cy="768096"/>
            </a:xfrm>
            <a:prstGeom prst="rect">
              <a:avLst/>
            </a:prstGeom>
          </p:spPr>
        </p:pic>
        <p:sp>
          <p:nvSpPr>
            <p:cNvPr id="37" name="Полилиния 36"/>
            <p:cNvSpPr/>
            <p:nvPr/>
          </p:nvSpPr>
          <p:spPr>
            <a:xfrm flipH="1" flipV="1">
              <a:off x="261439" y="2622168"/>
              <a:ext cx="287999" cy="431938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37"/>
          <p:cNvGrpSpPr/>
          <p:nvPr/>
        </p:nvGrpSpPr>
        <p:grpSpPr>
          <a:xfrm>
            <a:off x="4906801" y="2744325"/>
            <a:ext cx="1644234" cy="1296916"/>
            <a:chOff x="4431362" y="2629063"/>
            <a:chExt cx="1644234" cy="1296916"/>
          </a:xfrm>
        </p:grpSpPr>
        <p:sp>
          <p:nvSpPr>
            <p:cNvPr id="39" name="Shape 137"/>
            <p:cNvSpPr/>
            <p:nvPr/>
          </p:nvSpPr>
          <p:spPr>
            <a:xfrm>
              <a:off x="4496519" y="2672188"/>
              <a:ext cx="1541722" cy="1004760"/>
            </a:xfrm>
            <a:prstGeom prst="roundRect">
              <a:avLst>
                <a:gd name="adj" fmla="val 4490"/>
              </a:avLst>
            </a:prstGeom>
            <a:solidFill>
              <a:srgbClr val="3EB1C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endParaRPr>
                <a:solidFill>
                  <a:srgbClr val="333333"/>
                </a:solidFill>
              </a:endParaRPr>
            </a:p>
          </p:txBody>
        </p:sp>
        <p:pic>
          <p:nvPicPr>
            <p:cNvPr id="40" name="smart_tv_white.pdf"/>
            <p:cNvPicPr/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1362" y="2629063"/>
              <a:ext cx="1644234" cy="1296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 smtClean="0">
                <a:latin typeface="+mn-lt"/>
              </a:rPr>
              <a:t>: </a:t>
            </a:r>
            <a:r>
              <a:rPr lang="en-US" sz="1000" b="0" dirty="0">
                <a:latin typeface="+mn-lt"/>
              </a:rPr>
              <a:t>TNS 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</a:t>
            </a:r>
            <a:r>
              <a:rPr lang="ru-RU" sz="1000" b="0" dirty="0">
                <a:latin typeface="+mn-lt"/>
              </a:rPr>
              <a:t>0</a:t>
            </a:r>
            <a:r>
              <a:rPr lang="en-US" sz="1000" b="0" dirty="0">
                <a:latin typeface="+mn-lt"/>
              </a:rPr>
              <a:t>k</a:t>
            </a:r>
            <a:r>
              <a:rPr lang="ru-RU" sz="1000" b="0" dirty="0">
                <a:latin typeface="+mn-lt"/>
              </a:rPr>
              <a:t>+, </a:t>
            </a:r>
            <a:r>
              <a:rPr lang="en-US" sz="1000" b="0" dirty="0" smtClean="0">
                <a:latin typeface="+mn-lt"/>
              </a:rPr>
              <a:t>Q</a:t>
            </a:r>
            <a:r>
              <a:rPr lang="en-US" sz="1000" b="0" dirty="0">
                <a:latin typeface="+mn-lt"/>
              </a:rPr>
              <a:t>4</a:t>
            </a:r>
            <a:r>
              <a:rPr lang="ru-RU" sz="1000" b="0" dirty="0" smtClean="0">
                <a:latin typeface="+mn-lt"/>
              </a:rPr>
              <a:t> </a:t>
            </a:r>
            <a:r>
              <a:rPr lang="ru-RU" sz="1000" b="0" dirty="0">
                <a:latin typeface="+mn-lt"/>
              </a:rPr>
              <a:t>201</a:t>
            </a:r>
            <a:r>
              <a:rPr lang="en-US" sz="1000" b="0" dirty="0">
                <a:latin typeface="+mn-lt"/>
              </a:rPr>
              <a:t>5 </a:t>
            </a:r>
            <a:r>
              <a:rPr lang="ru-RU" sz="1000" b="0" dirty="0">
                <a:latin typeface="+mn-lt"/>
              </a:rPr>
              <a:t>, </a:t>
            </a:r>
            <a:r>
              <a:rPr lang="en-US" sz="1000" b="0" dirty="0">
                <a:latin typeface="+mn-lt"/>
              </a:rPr>
              <a:t>Monthly reach</a:t>
            </a:r>
            <a:r>
              <a:rPr lang="ru-RU" sz="1000" b="0" dirty="0">
                <a:latin typeface="+mn-lt"/>
              </a:rPr>
              <a:t>,</a:t>
            </a:r>
            <a:br>
              <a:rPr lang="ru-RU" sz="1000" b="0" dirty="0">
                <a:latin typeface="+mn-lt"/>
              </a:rPr>
            </a:br>
            <a:r>
              <a:rPr lang="ru-RU" sz="1000" b="0" dirty="0">
                <a:latin typeface="+mn-lt"/>
              </a:rPr>
              <a:t>прирост </a:t>
            </a:r>
            <a:r>
              <a:rPr lang="en-US" sz="1000" b="0" dirty="0" smtClean="0">
                <a:latin typeface="+mn-lt"/>
              </a:rPr>
              <a:t>Q4 2015 </a:t>
            </a:r>
            <a:r>
              <a:rPr lang="ru-RU" sz="1000" b="0" dirty="0">
                <a:latin typeface="+mn-lt"/>
              </a:rPr>
              <a:t>к </a:t>
            </a:r>
            <a:r>
              <a:rPr lang="en-US" sz="1000" b="0" dirty="0" smtClean="0">
                <a:latin typeface="+mn-lt"/>
              </a:rPr>
              <a:t>Q</a:t>
            </a:r>
            <a:r>
              <a:rPr lang="en-US" sz="1000" b="0" dirty="0">
                <a:latin typeface="+mn-lt"/>
              </a:rPr>
              <a:t>4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2014</a:t>
            </a:r>
            <a:r>
              <a:rPr lang="ru-RU" sz="1000" b="0" dirty="0">
                <a:latin typeface="+mn-lt"/>
              </a:rPr>
              <a:t>, 12+ лет</a:t>
            </a:r>
            <a:endParaRPr lang="en-US" sz="1000" b="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241" y="1267459"/>
            <a:ext cx="16049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 smtClean="0">
                <a:solidFill>
                  <a:srgbClr val="F7911E"/>
                </a:solidFill>
                <a:latin typeface="Verdana"/>
              </a:rPr>
              <a:t>-6</a:t>
            </a:r>
            <a:r>
              <a:rPr lang="ru-RU" sz="3600" b="0" dirty="0" smtClean="0">
                <a:solidFill>
                  <a:srgbClr val="F7911E"/>
                </a:solidFill>
                <a:latin typeface="Verdana"/>
              </a:rPr>
              <a:t>%</a:t>
            </a:r>
            <a:endParaRPr lang="ru-RU" sz="3600" b="0" dirty="0">
              <a:solidFill>
                <a:srgbClr val="F7911E"/>
              </a:solidFill>
              <a:latin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241" y="2668669"/>
            <a:ext cx="1912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 smtClean="0">
                <a:solidFill>
                  <a:srgbClr val="C50017"/>
                </a:solidFill>
                <a:latin typeface="Verdana"/>
              </a:rPr>
              <a:t>+1</a:t>
            </a:r>
            <a:r>
              <a:rPr lang="ru-RU" sz="3600" b="0" dirty="0" smtClean="0">
                <a:solidFill>
                  <a:srgbClr val="C50017"/>
                </a:solidFill>
                <a:latin typeface="Verdana"/>
              </a:rPr>
              <a:t>%</a:t>
            </a:r>
            <a:endParaRPr lang="ru-RU" sz="3600" b="0" dirty="0">
              <a:solidFill>
                <a:srgbClr val="C50017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041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Переход в мобильный интернет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Россия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k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+, 12+ лет, </a:t>
            </a: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млн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человек</a:t>
            </a:r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31440154"/>
              </p:ext>
            </p:extLst>
          </p:nvPr>
        </p:nvGraphicFramePr>
        <p:xfrm>
          <a:off x="653989" y="814388"/>
          <a:ext cx="8201086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3"/>
          <p:cNvSpPr txBox="1">
            <a:spLocks/>
          </p:cNvSpPr>
          <p:nvPr/>
        </p:nvSpPr>
        <p:spPr>
          <a:xfrm>
            <a:off x="1292230" y="4579313"/>
            <a:ext cx="5171843" cy="276225"/>
          </a:xfrm>
          <a:prstGeom prst="rect">
            <a:avLst/>
          </a:prstGeom>
        </p:spPr>
        <p:txBody>
          <a:bodyPr lIns="91438" tIns="45719" rIns="91438" bIns="45719"/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ru-RU" sz="800" b="0" dirty="0">
              <a:solidFill>
                <a:srgbClr val="333333">
                  <a:lumMod val="85000"/>
                  <a:lumOff val="15000"/>
                </a:srgbClr>
              </a:solidFill>
              <a:latin typeface="Verdana"/>
              <a:cs typeface="+mn-cs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302481" y="1210447"/>
            <a:ext cx="244759" cy="2949842"/>
          </a:xfrm>
          <a:prstGeom prst="upArrow">
            <a:avLst>
              <a:gd name="adj1" fmla="val 23234"/>
              <a:gd name="adj2" fmla="val 115822"/>
            </a:avLst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4348" y="2914280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rgbClr val="FFFFFF"/>
                </a:solidFill>
                <a:latin typeface="+mn-lt"/>
              </a:rPr>
              <a:t>у</a:t>
            </a:r>
            <a:r>
              <a:rPr lang="ru-RU" sz="1000" b="0" dirty="0" smtClean="0">
                <a:solidFill>
                  <a:srgbClr val="FFFFFF"/>
                </a:solidFill>
                <a:latin typeface="+mn-lt"/>
              </a:rPr>
              <a:t>же в сети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4349" y="2098599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  <a:latin typeface="+mn-lt"/>
              </a:rPr>
              <a:t>уже мобильны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4348" y="1245854"/>
            <a:ext cx="1631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dirty="0" smtClean="0">
                <a:latin typeface="+mn-lt"/>
              </a:rPr>
              <a:t>уже без десктопа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4349" y="3743909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smtClean="0">
                <a:solidFill>
                  <a:srgbClr val="FFFFFF"/>
                </a:solidFill>
                <a:latin typeface="+mn-lt"/>
              </a:rPr>
              <a:t>население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 smtClean="0">
                <a:latin typeface="+mn-lt"/>
              </a:rPr>
              <a:t>: TNS </a:t>
            </a:r>
            <a:r>
              <a:rPr lang="en-US" sz="1000" b="0" dirty="0">
                <a:latin typeface="+mn-lt"/>
              </a:rPr>
              <a:t>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100k+</a:t>
            </a:r>
            <a:r>
              <a:rPr lang="ru-RU" sz="1000" b="0" dirty="0" smtClean="0">
                <a:latin typeface="+mn-lt"/>
              </a:rPr>
              <a:t>,</a:t>
            </a:r>
            <a:r>
              <a:rPr lang="en-US" sz="1000" b="0" dirty="0" smtClean="0">
                <a:latin typeface="+mn-lt"/>
              </a:rPr>
              <a:t> </a:t>
            </a:r>
            <a:r>
              <a:rPr lang="ru-RU" sz="1000" b="0" dirty="0" err="1" smtClean="0">
                <a:latin typeface="+mn-lt"/>
              </a:rPr>
              <a:t>Окт</a:t>
            </a:r>
            <a:r>
              <a:rPr lang="en-US" sz="1000" b="0" dirty="0" smtClean="0">
                <a:latin typeface="+mn-lt"/>
              </a:rPr>
              <a:t>‘15-</a:t>
            </a:r>
            <a:r>
              <a:rPr lang="ru-RU" sz="1000" b="0" dirty="0" smtClean="0">
                <a:latin typeface="+mn-lt"/>
              </a:rPr>
              <a:t>Дек</a:t>
            </a:r>
            <a:r>
              <a:rPr lang="en-US" sz="1000" b="0" dirty="0" smtClean="0">
                <a:latin typeface="+mn-lt"/>
              </a:rPr>
              <a:t>’15</a:t>
            </a:r>
            <a:r>
              <a:rPr lang="ru-RU" sz="1000" b="0" dirty="0">
                <a:latin typeface="+mn-lt"/>
              </a:rPr>
              <a:t>, </a:t>
            </a:r>
            <a:r>
              <a:rPr lang="en-US" sz="1000" b="0" dirty="0">
                <a:latin typeface="+mn-lt"/>
              </a:rPr>
              <a:t>Monthly reach</a:t>
            </a:r>
            <a:r>
              <a:rPr lang="ru-RU" sz="1000" b="0" dirty="0">
                <a:latin typeface="+mn-lt"/>
              </a:rPr>
              <a:t>,</a:t>
            </a:r>
            <a:r>
              <a:rPr lang="en-US" sz="1000" b="0" dirty="0">
                <a:latin typeface="+mn-lt"/>
              </a:rPr>
              <a:t> 12+ </a:t>
            </a:r>
            <a:r>
              <a:rPr lang="ru-RU" sz="1000" b="0" dirty="0">
                <a:latin typeface="+mn-lt"/>
              </a:rPr>
              <a:t>лет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33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Chart bld="category" animBg="0"/>
        </p:bldSub>
      </p:bldGraphic>
      <p:bldP spid="12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51760776"/>
              </p:ext>
            </p:extLst>
          </p:nvPr>
        </p:nvGraphicFramePr>
        <p:xfrm>
          <a:off x="123825" y="1047750"/>
          <a:ext cx="88868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0" y="0"/>
            <a:ext cx="8886825" cy="8572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Расходы на продукты питания и коммунальные услуги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1815" y="2238342"/>
            <a:ext cx="504000" cy="15840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0" dirty="0" smtClean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1815" y="2235992"/>
            <a:ext cx="504000" cy="216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0" dirty="0" smtClean="0"/>
              <a:t>50%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22261" y="1946424"/>
            <a:ext cx="503680" cy="18720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0" dirty="0" smtClean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20271" y="1967690"/>
            <a:ext cx="504000" cy="216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0" dirty="0" smtClean="0"/>
              <a:t>61%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744" y="4462596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0" dirty="0" smtClean="0">
                <a:latin typeface="+mn-lt"/>
              </a:rPr>
              <a:t>% </a:t>
            </a:r>
            <a:r>
              <a:rPr lang="ru-RU" sz="1100" b="0" dirty="0" smtClean="0">
                <a:latin typeface="+mn-lt"/>
              </a:rPr>
              <a:t>среди россиян </a:t>
            </a:r>
            <a:r>
              <a:rPr lang="en-US" sz="1100" b="0" dirty="0" smtClean="0">
                <a:latin typeface="+mn-lt"/>
              </a:rPr>
              <a:t>16+</a:t>
            </a:r>
            <a:endParaRPr lang="ru-RU" sz="1100" b="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88387" y="1862137"/>
            <a:ext cx="504000" cy="216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0" dirty="0" smtClean="0"/>
              <a:t>64%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88387" y="1843087"/>
            <a:ext cx="504000" cy="19800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0" dirty="0" smtClean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</a:t>
            </a:r>
            <a:r>
              <a:rPr lang="ru-RU" sz="1000" b="0" dirty="0" smtClean="0">
                <a:latin typeface="+mn-lt"/>
              </a:rPr>
              <a:t>20</a:t>
            </a:r>
            <a:r>
              <a:rPr lang="en-US" sz="1000" b="0" dirty="0" smtClean="0">
                <a:latin typeface="+mn-lt"/>
              </a:rPr>
              <a:t>08/1Q-</a:t>
            </a:r>
            <a:r>
              <a:rPr lang="ru-RU" sz="1000" b="0" dirty="0" smtClean="0">
                <a:latin typeface="+mn-lt"/>
              </a:rPr>
              <a:t>2015</a:t>
            </a:r>
            <a:r>
              <a:rPr lang="en-US" sz="1000" b="0" dirty="0" smtClean="0">
                <a:latin typeface="+mn-lt"/>
              </a:rPr>
              <a:t>/</a:t>
            </a:r>
            <a:r>
              <a:rPr lang="ru-RU" sz="1000" b="0" dirty="0" smtClean="0">
                <a:latin typeface="+mn-lt"/>
              </a:rPr>
              <a:t>4</a:t>
            </a:r>
            <a:r>
              <a:rPr lang="en-US" sz="1000" b="0" dirty="0" smtClean="0">
                <a:latin typeface="+mn-lt"/>
              </a:rPr>
              <a:t>Q</a:t>
            </a:r>
            <a:endParaRPr lang="ru-RU" sz="1000" b="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091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900780334"/>
              </p:ext>
            </p:extLst>
          </p:nvPr>
        </p:nvGraphicFramePr>
        <p:xfrm>
          <a:off x="21" y="689235"/>
          <a:ext cx="8971451" cy="362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«Экономика должна быть экономной!»</a:t>
            </a:r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</a:t>
            </a:r>
            <a:r>
              <a:rPr lang="ru-RU" sz="1000" b="0" dirty="0" smtClean="0">
                <a:latin typeface="+mn-lt"/>
              </a:rPr>
              <a:t>20</a:t>
            </a:r>
            <a:r>
              <a:rPr lang="en-US" sz="1000" b="0" dirty="0" smtClean="0">
                <a:latin typeface="+mn-lt"/>
              </a:rPr>
              <a:t>10/1HY-</a:t>
            </a:r>
            <a:r>
              <a:rPr lang="ru-RU" sz="1000" b="0" dirty="0" smtClean="0">
                <a:latin typeface="+mn-lt"/>
              </a:rPr>
              <a:t>2015</a:t>
            </a:r>
            <a:r>
              <a:rPr lang="en-US" sz="1000" b="0" dirty="0" smtClean="0">
                <a:latin typeface="+mn-lt"/>
              </a:rPr>
              <a:t>/</a:t>
            </a:r>
            <a:r>
              <a:rPr lang="ru-RU" sz="1000" b="0" dirty="0" smtClean="0">
                <a:latin typeface="+mn-lt"/>
              </a:rPr>
              <a:t>2</a:t>
            </a:r>
            <a:r>
              <a:rPr lang="en-US" sz="1000" b="0" dirty="0" smtClean="0">
                <a:latin typeface="+mn-lt"/>
              </a:rPr>
              <a:t>HY</a:t>
            </a:r>
            <a:endParaRPr lang="ru-RU" sz="1000" b="0" dirty="0" smtClean="0">
              <a:latin typeface="+mn-lt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1000" b="0" dirty="0"/>
              <a:t>www.cbr.ru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0172" y="2105025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bg2"/>
                </a:solidFill>
                <a:latin typeface="+mn-lt"/>
              </a:rPr>
              <a:t>Я покупаю только основные продукты, стараясь не баловать себя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0172" y="2753966"/>
            <a:ext cx="2723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tx2"/>
                </a:solidFill>
                <a:latin typeface="+mn-lt"/>
              </a:rPr>
              <a:t>Я не утруждаю себя поиском более дешевых продуктов, покупая все в ближайшем магазине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0172" y="3597269"/>
            <a:ext cx="272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accent3"/>
                </a:solidFill>
                <a:latin typeface="+mn-lt"/>
              </a:rPr>
              <a:t>Я вполне удовлетворен своим уровнем жизни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281636" y="771550"/>
            <a:ext cx="2062336" cy="3312090"/>
            <a:chOff x="4281636" y="771550"/>
            <a:chExt cx="2062336" cy="331209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281636" y="1423154"/>
              <a:ext cx="2062336" cy="266048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 smtClean="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flipV="1">
              <a:off x="5636433" y="1176906"/>
              <a:ext cx="0" cy="2880000"/>
            </a:xfrm>
            <a:prstGeom prst="straightConnector1">
              <a:avLst/>
            </a:prstGeom>
            <a:ln w="19050">
              <a:solidFill>
                <a:srgbClr val="A40014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489237" y="771550"/>
              <a:ext cx="511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0" dirty="0" smtClean="0">
                  <a:solidFill>
                    <a:srgbClr val="A40014"/>
                  </a:solidFill>
                  <a:latin typeface="+mn-lt"/>
                </a:rPr>
                <a:t>75</a:t>
              </a:r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809" r="4440" b="50000"/>
            <a:stretch/>
          </p:blipFill>
          <p:spPr>
            <a:xfrm>
              <a:off x="5207874" y="856264"/>
              <a:ext cx="379698" cy="32552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384602" y="977214"/>
            <a:ext cx="1501797" cy="3079692"/>
            <a:chOff x="3384602" y="977214"/>
            <a:chExt cx="1501797" cy="307969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3384602" y="977214"/>
              <a:ext cx="1501797" cy="3079692"/>
              <a:chOff x="4126715" y="1106114"/>
              <a:chExt cx="1501797" cy="3079692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4126715" y="1106114"/>
                <a:ext cx="1501797" cy="3079692"/>
                <a:chOff x="4130691" y="1106114"/>
                <a:chExt cx="1501797" cy="3079692"/>
              </a:xfrm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4447548" y="1614610"/>
                  <a:ext cx="580177" cy="25527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ru-RU" sz="1300" b="0" dirty="0" err="1" smtClean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447548" y="1106114"/>
                  <a:ext cx="1184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400" b="0" dirty="0" smtClean="0">
                      <a:solidFill>
                        <a:srgbClr val="A40014"/>
                      </a:solidFill>
                      <a:latin typeface="+mn-lt"/>
                    </a:rPr>
                    <a:t>41  50</a:t>
                  </a:r>
                </a:p>
              </p:txBody>
            </p:sp>
            <p:pic>
              <p:nvPicPr>
                <p:cNvPr id="55" name="Рисунок 5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51809" r="4440" b="50000"/>
                <a:stretch/>
              </p:blipFill>
              <p:spPr>
                <a:xfrm>
                  <a:off x="4130691" y="1190828"/>
                  <a:ext cx="427597" cy="325521"/>
                </a:xfrm>
                <a:prstGeom prst="rect">
                  <a:avLst/>
                </a:prstGeom>
              </p:spPr>
            </p:pic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V="1">
                  <a:off x="5346832" y="1747406"/>
                  <a:ext cx="0" cy="2438400"/>
                </a:xfrm>
                <a:prstGeom prst="line">
                  <a:avLst/>
                </a:prstGeom>
                <a:ln>
                  <a:solidFill>
                    <a:srgbClr val="66666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4873906" y="2899377"/>
                <a:ext cx="457362" cy="38472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Прямая со стрелкой 71"/>
            <p:cNvCxnSpPr/>
            <p:nvPr/>
          </p:nvCxnSpPr>
          <p:spPr>
            <a:xfrm>
              <a:off x="4131793" y="1223388"/>
              <a:ext cx="270685" cy="0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россиян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86370" y="1504206"/>
            <a:ext cx="3925620" cy="2552700"/>
            <a:chOff x="186370" y="1504206"/>
            <a:chExt cx="3925620" cy="25527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86370" y="1504206"/>
              <a:ext cx="3515089" cy="25527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79193" y="3064051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0" dirty="0" smtClean="0">
                  <a:solidFill>
                    <a:srgbClr val="A40014"/>
                  </a:solidFill>
                  <a:latin typeface="+mn-lt"/>
                </a:rPr>
                <a:t>38-42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809" r="4440" b="50000"/>
            <a:stretch/>
          </p:blipFill>
          <p:spPr>
            <a:xfrm>
              <a:off x="1330298" y="3137844"/>
              <a:ext cx="427597" cy="325521"/>
            </a:xfrm>
            <a:prstGeom prst="rect">
              <a:avLst/>
            </a:prstGeom>
          </p:spPr>
        </p:pic>
        <p:cxnSp>
          <p:nvCxnSpPr>
            <p:cNvPr id="40" name="Прямая со стрелкой 39"/>
            <p:cNvCxnSpPr/>
            <p:nvPr/>
          </p:nvCxnSpPr>
          <p:spPr>
            <a:xfrm>
              <a:off x="625448" y="3561301"/>
              <a:ext cx="3038475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111990" y="1618506"/>
              <a:ext cx="0" cy="2438400"/>
            </a:xfrm>
            <a:prstGeom prst="line">
              <a:avLst/>
            </a:prstGeom>
            <a:ln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08492" y="1618506"/>
              <a:ext cx="0" cy="2438400"/>
            </a:xfrm>
            <a:prstGeom prst="line">
              <a:avLst/>
            </a:prstGeom>
            <a:ln w="6350"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09" r="4440" b="50000"/>
          <a:stretch/>
        </p:blipFill>
        <p:spPr>
          <a:xfrm>
            <a:off x="5810686" y="1504206"/>
            <a:ext cx="379698" cy="32552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88323" y="1438879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rgbClr val="A40014"/>
                </a:solidFill>
                <a:latin typeface="+mn-lt"/>
              </a:rPr>
              <a:t>70</a:t>
            </a:r>
            <a:r>
              <a:rPr lang="ru-RU" sz="1000" b="0" dirty="0" smtClean="0">
                <a:solidFill>
                  <a:srgbClr val="A40014"/>
                </a:solidFill>
                <a:latin typeface="+mn-lt"/>
              </a:rPr>
              <a:t> (нояб.15)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6156176" y="1851670"/>
            <a:ext cx="0" cy="2205236"/>
          </a:xfrm>
          <a:prstGeom prst="straightConnector1">
            <a:avLst/>
          </a:prstGeom>
          <a:ln w="19050">
            <a:solidFill>
              <a:srgbClr val="A4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5060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Выход в Интернет через смартфон и планшет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1486759648"/>
              </p:ext>
            </p:extLst>
          </p:nvPr>
        </p:nvGraphicFramePr>
        <p:xfrm>
          <a:off x="21" y="743981"/>
          <a:ext cx="6820009" cy="37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31"/>
          <p:cNvGrpSpPr>
            <a:grpSpLocks noChangeAspect="1"/>
          </p:cNvGrpSpPr>
          <p:nvPr/>
        </p:nvGrpSpPr>
        <p:grpSpPr>
          <a:xfrm>
            <a:off x="6820030" y="2195647"/>
            <a:ext cx="1093053" cy="1197155"/>
            <a:chOff x="1231519" y="2460671"/>
            <a:chExt cx="896112" cy="981456"/>
          </a:xfrm>
        </p:grpSpPr>
        <p:pic>
          <p:nvPicPr>
            <p:cNvPr id="8" name="Изображение 32" descr="планшет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19" y="2460671"/>
              <a:ext cx="896112" cy="981456"/>
            </a:xfrm>
            <a:prstGeom prst="rect">
              <a:avLst/>
            </a:prstGeom>
          </p:spPr>
        </p:pic>
        <p:sp>
          <p:nvSpPr>
            <p:cNvPr id="9" name="Полилиния 8"/>
            <p:cNvSpPr/>
            <p:nvPr/>
          </p:nvSpPr>
          <p:spPr>
            <a:xfrm>
              <a:off x="1395051" y="2559754"/>
              <a:ext cx="567641" cy="674545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34"/>
          <p:cNvGrpSpPr/>
          <p:nvPr/>
        </p:nvGrpSpPr>
        <p:grpSpPr>
          <a:xfrm>
            <a:off x="6834420" y="680609"/>
            <a:ext cx="1064273" cy="1064272"/>
            <a:chOff x="19291" y="2459626"/>
            <a:chExt cx="768096" cy="768096"/>
          </a:xfrm>
        </p:grpSpPr>
        <p:pic>
          <p:nvPicPr>
            <p:cNvPr id="11" name="Изображение 35" descr="смартфон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91" y="2459626"/>
              <a:ext cx="768096" cy="768096"/>
            </a:xfrm>
            <a:prstGeom prst="rect">
              <a:avLst/>
            </a:prstGeom>
          </p:spPr>
        </p:pic>
        <p:sp>
          <p:nvSpPr>
            <p:cNvPr id="12" name="Полилиния 11"/>
            <p:cNvSpPr/>
            <p:nvPr/>
          </p:nvSpPr>
          <p:spPr>
            <a:xfrm flipH="1" flipV="1">
              <a:off x="261439" y="2622168"/>
              <a:ext cx="287999" cy="431938"/>
            </a:xfrm>
            <a:custGeom>
              <a:avLst/>
              <a:gdLst>
                <a:gd name="connsiteX0" fmla="*/ 18423 w 602850"/>
                <a:gd name="connsiteY0" fmla="*/ 44796 h 681904"/>
                <a:gd name="connsiteX1" fmla="*/ 94404 w 602850"/>
                <a:gd name="connsiteY1" fmla="*/ 19468 h 681904"/>
                <a:gd name="connsiteX2" fmla="*/ 528584 w 602850"/>
                <a:gd name="connsiteY2" fmla="*/ 19468 h 681904"/>
                <a:gd name="connsiteX3" fmla="*/ 568383 w 602850"/>
                <a:gd name="connsiteY3" fmla="*/ 269135 h 681904"/>
                <a:gd name="connsiteX4" fmla="*/ 568383 w 602850"/>
                <a:gd name="connsiteY4" fmla="*/ 616497 h 681904"/>
                <a:gd name="connsiteX5" fmla="*/ 568383 w 602850"/>
                <a:gd name="connsiteY5" fmla="*/ 674391 h 681904"/>
                <a:gd name="connsiteX6" fmla="*/ 561147 w 602850"/>
                <a:gd name="connsiteY6" fmla="*/ 638207 h 681904"/>
                <a:gd name="connsiteX7" fmla="*/ 564765 w 602850"/>
                <a:gd name="connsiteY7" fmla="*/ 670773 h 681904"/>
                <a:gd name="connsiteX8" fmla="*/ 32896 w 602850"/>
                <a:gd name="connsiteY8" fmla="*/ 681628 h 681904"/>
                <a:gd name="connsiteX9" fmla="*/ 275312 w 602850"/>
                <a:gd name="connsiteY9" fmla="*/ 678009 h 681904"/>
                <a:gd name="connsiteX10" fmla="*/ 32896 w 602850"/>
                <a:gd name="connsiteY10" fmla="*/ 670773 h 681904"/>
                <a:gd name="connsiteX11" fmla="*/ 25659 w 602850"/>
                <a:gd name="connsiteY11" fmla="*/ 609260 h 681904"/>
                <a:gd name="connsiteX12" fmla="*/ 332 w 602850"/>
                <a:gd name="connsiteY12" fmla="*/ 337883 h 681904"/>
                <a:gd name="connsiteX13" fmla="*/ 11187 w 602850"/>
                <a:gd name="connsiteY13" fmla="*/ 128018 h 681904"/>
                <a:gd name="connsiteX14" fmla="*/ 18423 w 602850"/>
                <a:gd name="connsiteY14" fmla="*/ 44796 h 681904"/>
                <a:gd name="connsiteX0" fmla="*/ 18423 w 580722"/>
                <a:gd name="connsiteY0" fmla="*/ 44796 h 681904"/>
                <a:gd name="connsiteX1" fmla="*/ 94404 w 580722"/>
                <a:gd name="connsiteY1" fmla="*/ 19468 h 681904"/>
                <a:gd name="connsiteX2" fmla="*/ 528584 w 580722"/>
                <a:gd name="connsiteY2" fmla="*/ 19468 h 681904"/>
                <a:gd name="connsiteX3" fmla="*/ 568383 w 580722"/>
                <a:gd name="connsiteY3" fmla="*/ 269135 h 681904"/>
                <a:gd name="connsiteX4" fmla="*/ 568383 w 580722"/>
                <a:gd name="connsiteY4" fmla="*/ 616497 h 681904"/>
                <a:gd name="connsiteX5" fmla="*/ 568383 w 580722"/>
                <a:gd name="connsiteY5" fmla="*/ 674391 h 681904"/>
                <a:gd name="connsiteX6" fmla="*/ 452602 w 580722"/>
                <a:gd name="connsiteY6" fmla="*/ 674390 h 681904"/>
                <a:gd name="connsiteX7" fmla="*/ 564765 w 580722"/>
                <a:gd name="connsiteY7" fmla="*/ 670773 h 681904"/>
                <a:gd name="connsiteX8" fmla="*/ 32896 w 580722"/>
                <a:gd name="connsiteY8" fmla="*/ 681628 h 681904"/>
                <a:gd name="connsiteX9" fmla="*/ 275312 w 580722"/>
                <a:gd name="connsiteY9" fmla="*/ 678009 h 681904"/>
                <a:gd name="connsiteX10" fmla="*/ 32896 w 580722"/>
                <a:gd name="connsiteY10" fmla="*/ 670773 h 681904"/>
                <a:gd name="connsiteX11" fmla="*/ 25659 w 580722"/>
                <a:gd name="connsiteY11" fmla="*/ 609260 h 681904"/>
                <a:gd name="connsiteX12" fmla="*/ 332 w 580722"/>
                <a:gd name="connsiteY12" fmla="*/ 337883 h 681904"/>
                <a:gd name="connsiteX13" fmla="*/ 11187 w 580722"/>
                <a:gd name="connsiteY13" fmla="*/ 128018 h 681904"/>
                <a:gd name="connsiteX14" fmla="*/ 18423 w 580722"/>
                <a:gd name="connsiteY14" fmla="*/ 44796 h 681904"/>
                <a:gd name="connsiteX0" fmla="*/ 18423 w 580722"/>
                <a:gd name="connsiteY0" fmla="*/ 44796 h 682341"/>
                <a:gd name="connsiteX1" fmla="*/ 94404 w 580722"/>
                <a:gd name="connsiteY1" fmla="*/ 19468 h 682341"/>
                <a:gd name="connsiteX2" fmla="*/ 528584 w 580722"/>
                <a:gd name="connsiteY2" fmla="*/ 19468 h 682341"/>
                <a:gd name="connsiteX3" fmla="*/ 568383 w 580722"/>
                <a:gd name="connsiteY3" fmla="*/ 269135 h 682341"/>
                <a:gd name="connsiteX4" fmla="*/ 568383 w 580722"/>
                <a:gd name="connsiteY4" fmla="*/ 616497 h 682341"/>
                <a:gd name="connsiteX5" fmla="*/ 568383 w 580722"/>
                <a:gd name="connsiteY5" fmla="*/ 674391 h 682341"/>
                <a:gd name="connsiteX6" fmla="*/ 452602 w 580722"/>
                <a:gd name="connsiteY6" fmla="*/ 674390 h 682341"/>
                <a:gd name="connsiteX7" fmla="*/ 564765 w 580722"/>
                <a:gd name="connsiteY7" fmla="*/ 670773 h 682341"/>
                <a:gd name="connsiteX8" fmla="*/ 32896 w 580722"/>
                <a:gd name="connsiteY8" fmla="*/ 681628 h 682341"/>
                <a:gd name="connsiteX9" fmla="*/ 275312 w 580722"/>
                <a:gd name="connsiteY9" fmla="*/ 678009 h 682341"/>
                <a:gd name="connsiteX10" fmla="*/ 103451 w 580722"/>
                <a:gd name="connsiteY10" fmla="*/ 651530 h 682341"/>
                <a:gd name="connsiteX11" fmla="*/ 25659 w 580722"/>
                <a:gd name="connsiteY11" fmla="*/ 609260 h 682341"/>
                <a:gd name="connsiteX12" fmla="*/ 332 w 580722"/>
                <a:gd name="connsiteY12" fmla="*/ 337883 h 682341"/>
                <a:gd name="connsiteX13" fmla="*/ 11187 w 580722"/>
                <a:gd name="connsiteY13" fmla="*/ 128018 h 682341"/>
                <a:gd name="connsiteX14" fmla="*/ 18423 w 580722"/>
                <a:gd name="connsiteY14" fmla="*/ 44796 h 682341"/>
                <a:gd name="connsiteX0" fmla="*/ 18423 w 576959"/>
                <a:gd name="connsiteY0" fmla="*/ 44796 h 678833"/>
                <a:gd name="connsiteX1" fmla="*/ 94404 w 576959"/>
                <a:gd name="connsiteY1" fmla="*/ 19468 h 678833"/>
                <a:gd name="connsiteX2" fmla="*/ 528584 w 576959"/>
                <a:gd name="connsiteY2" fmla="*/ 19468 h 678833"/>
                <a:gd name="connsiteX3" fmla="*/ 568383 w 576959"/>
                <a:gd name="connsiteY3" fmla="*/ 269135 h 678833"/>
                <a:gd name="connsiteX4" fmla="*/ 568383 w 576959"/>
                <a:gd name="connsiteY4" fmla="*/ 616497 h 678833"/>
                <a:gd name="connsiteX5" fmla="*/ 568383 w 576959"/>
                <a:gd name="connsiteY5" fmla="*/ 674391 h 678833"/>
                <a:gd name="connsiteX6" fmla="*/ 452602 w 576959"/>
                <a:gd name="connsiteY6" fmla="*/ 674390 h 678833"/>
                <a:gd name="connsiteX7" fmla="*/ 564765 w 576959"/>
                <a:gd name="connsiteY7" fmla="*/ 670773 h 678833"/>
                <a:gd name="connsiteX8" fmla="*/ 337563 w 576959"/>
                <a:gd name="connsiteY8" fmla="*/ 672006 h 678833"/>
                <a:gd name="connsiteX9" fmla="*/ 275312 w 576959"/>
                <a:gd name="connsiteY9" fmla="*/ 678009 h 678833"/>
                <a:gd name="connsiteX10" fmla="*/ 103451 w 576959"/>
                <a:gd name="connsiteY10" fmla="*/ 651530 h 678833"/>
                <a:gd name="connsiteX11" fmla="*/ 25659 w 576959"/>
                <a:gd name="connsiteY11" fmla="*/ 609260 h 678833"/>
                <a:gd name="connsiteX12" fmla="*/ 332 w 576959"/>
                <a:gd name="connsiteY12" fmla="*/ 337883 h 678833"/>
                <a:gd name="connsiteX13" fmla="*/ 11187 w 576959"/>
                <a:gd name="connsiteY13" fmla="*/ 128018 h 678833"/>
                <a:gd name="connsiteX14" fmla="*/ 18423 w 576959"/>
                <a:gd name="connsiteY14" fmla="*/ 44796 h 678833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816"/>
                <a:gd name="connsiteX1" fmla="*/ 94404 w 576959"/>
                <a:gd name="connsiteY1" fmla="*/ 19468 h 678816"/>
                <a:gd name="connsiteX2" fmla="*/ 528584 w 576959"/>
                <a:gd name="connsiteY2" fmla="*/ 19468 h 678816"/>
                <a:gd name="connsiteX3" fmla="*/ 568383 w 576959"/>
                <a:gd name="connsiteY3" fmla="*/ 269135 h 678816"/>
                <a:gd name="connsiteX4" fmla="*/ 568383 w 576959"/>
                <a:gd name="connsiteY4" fmla="*/ 616497 h 678816"/>
                <a:gd name="connsiteX5" fmla="*/ 568383 w 576959"/>
                <a:gd name="connsiteY5" fmla="*/ 674391 h 678816"/>
                <a:gd name="connsiteX6" fmla="*/ 452602 w 576959"/>
                <a:gd name="connsiteY6" fmla="*/ 674390 h 678816"/>
                <a:gd name="connsiteX7" fmla="*/ 564765 w 576959"/>
                <a:gd name="connsiteY7" fmla="*/ 670773 h 678816"/>
                <a:gd name="connsiteX8" fmla="*/ 337563 w 576959"/>
                <a:gd name="connsiteY8" fmla="*/ 672006 h 678816"/>
                <a:gd name="connsiteX9" fmla="*/ 275312 w 576959"/>
                <a:gd name="connsiteY9" fmla="*/ 678009 h 678816"/>
                <a:gd name="connsiteX10" fmla="*/ 103451 w 576959"/>
                <a:gd name="connsiteY10" fmla="*/ 667565 h 678816"/>
                <a:gd name="connsiteX11" fmla="*/ 25659 w 576959"/>
                <a:gd name="connsiteY11" fmla="*/ 609260 h 678816"/>
                <a:gd name="connsiteX12" fmla="*/ 332 w 576959"/>
                <a:gd name="connsiteY12" fmla="*/ 337883 h 678816"/>
                <a:gd name="connsiteX13" fmla="*/ 11187 w 576959"/>
                <a:gd name="connsiteY13" fmla="*/ 128018 h 678816"/>
                <a:gd name="connsiteX14" fmla="*/ 18423 w 576959"/>
                <a:gd name="connsiteY14" fmla="*/ 44796 h 678816"/>
                <a:gd name="connsiteX0" fmla="*/ 18423 w 576959"/>
                <a:gd name="connsiteY0" fmla="*/ 44796 h 678694"/>
                <a:gd name="connsiteX1" fmla="*/ 94404 w 576959"/>
                <a:gd name="connsiteY1" fmla="*/ 19468 h 678694"/>
                <a:gd name="connsiteX2" fmla="*/ 528584 w 576959"/>
                <a:gd name="connsiteY2" fmla="*/ 19468 h 678694"/>
                <a:gd name="connsiteX3" fmla="*/ 568383 w 576959"/>
                <a:gd name="connsiteY3" fmla="*/ 269135 h 678694"/>
                <a:gd name="connsiteX4" fmla="*/ 568383 w 576959"/>
                <a:gd name="connsiteY4" fmla="*/ 616497 h 678694"/>
                <a:gd name="connsiteX5" fmla="*/ 568383 w 576959"/>
                <a:gd name="connsiteY5" fmla="*/ 674391 h 678694"/>
                <a:gd name="connsiteX6" fmla="*/ 452602 w 576959"/>
                <a:gd name="connsiteY6" fmla="*/ 674390 h 678694"/>
                <a:gd name="connsiteX7" fmla="*/ 507038 w 576959"/>
                <a:gd name="connsiteY7" fmla="*/ 673980 h 678694"/>
                <a:gd name="connsiteX8" fmla="*/ 337563 w 576959"/>
                <a:gd name="connsiteY8" fmla="*/ 672006 h 678694"/>
                <a:gd name="connsiteX9" fmla="*/ 275312 w 576959"/>
                <a:gd name="connsiteY9" fmla="*/ 678009 h 678694"/>
                <a:gd name="connsiteX10" fmla="*/ 103451 w 576959"/>
                <a:gd name="connsiteY10" fmla="*/ 667565 h 678694"/>
                <a:gd name="connsiteX11" fmla="*/ 25659 w 576959"/>
                <a:gd name="connsiteY11" fmla="*/ 609260 h 678694"/>
                <a:gd name="connsiteX12" fmla="*/ 332 w 576959"/>
                <a:gd name="connsiteY12" fmla="*/ 337883 h 678694"/>
                <a:gd name="connsiteX13" fmla="*/ 11187 w 576959"/>
                <a:gd name="connsiteY13" fmla="*/ 128018 h 678694"/>
                <a:gd name="connsiteX14" fmla="*/ 18423 w 576959"/>
                <a:gd name="connsiteY14" fmla="*/ 44796 h 678694"/>
                <a:gd name="connsiteX0" fmla="*/ 18423 w 575665"/>
                <a:gd name="connsiteY0" fmla="*/ 44796 h 681288"/>
                <a:gd name="connsiteX1" fmla="*/ 94404 w 575665"/>
                <a:gd name="connsiteY1" fmla="*/ 19468 h 681288"/>
                <a:gd name="connsiteX2" fmla="*/ 528584 w 575665"/>
                <a:gd name="connsiteY2" fmla="*/ 19468 h 681288"/>
                <a:gd name="connsiteX3" fmla="*/ 568383 w 575665"/>
                <a:gd name="connsiteY3" fmla="*/ 269135 h 681288"/>
                <a:gd name="connsiteX4" fmla="*/ 568383 w 575665"/>
                <a:gd name="connsiteY4" fmla="*/ 616497 h 681288"/>
                <a:gd name="connsiteX5" fmla="*/ 526692 w 575665"/>
                <a:gd name="connsiteY5" fmla="*/ 677598 h 681288"/>
                <a:gd name="connsiteX6" fmla="*/ 452602 w 575665"/>
                <a:gd name="connsiteY6" fmla="*/ 674390 h 681288"/>
                <a:gd name="connsiteX7" fmla="*/ 507038 w 575665"/>
                <a:gd name="connsiteY7" fmla="*/ 673980 h 681288"/>
                <a:gd name="connsiteX8" fmla="*/ 337563 w 575665"/>
                <a:gd name="connsiteY8" fmla="*/ 672006 h 681288"/>
                <a:gd name="connsiteX9" fmla="*/ 275312 w 575665"/>
                <a:gd name="connsiteY9" fmla="*/ 678009 h 681288"/>
                <a:gd name="connsiteX10" fmla="*/ 103451 w 575665"/>
                <a:gd name="connsiteY10" fmla="*/ 667565 h 681288"/>
                <a:gd name="connsiteX11" fmla="*/ 25659 w 575665"/>
                <a:gd name="connsiteY11" fmla="*/ 609260 h 681288"/>
                <a:gd name="connsiteX12" fmla="*/ 332 w 575665"/>
                <a:gd name="connsiteY12" fmla="*/ 337883 h 681288"/>
                <a:gd name="connsiteX13" fmla="*/ 11187 w 575665"/>
                <a:gd name="connsiteY13" fmla="*/ 128018 h 681288"/>
                <a:gd name="connsiteX14" fmla="*/ 18423 w 575665"/>
                <a:gd name="connsiteY14" fmla="*/ 44796 h 681288"/>
                <a:gd name="connsiteX0" fmla="*/ 18423 w 575665"/>
                <a:gd name="connsiteY0" fmla="*/ 44796 h 678071"/>
                <a:gd name="connsiteX1" fmla="*/ 94404 w 575665"/>
                <a:gd name="connsiteY1" fmla="*/ 19468 h 678071"/>
                <a:gd name="connsiteX2" fmla="*/ 528584 w 575665"/>
                <a:gd name="connsiteY2" fmla="*/ 19468 h 678071"/>
                <a:gd name="connsiteX3" fmla="*/ 568383 w 575665"/>
                <a:gd name="connsiteY3" fmla="*/ 269135 h 678071"/>
                <a:gd name="connsiteX4" fmla="*/ 568383 w 575665"/>
                <a:gd name="connsiteY4" fmla="*/ 616497 h 678071"/>
                <a:gd name="connsiteX5" fmla="*/ 526692 w 575665"/>
                <a:gd name="connsiteY5" fmla="*/ 677598 h 678071"/>
                <a:gd name="connsiteX6" fmla="*/ 452602 w 575665"/>
                <a:gd name="connsiteY6" fmla="*/ 674390 h 678071"/>
                <a:gd name="connsiteX7" fmla="*/ 507038 w 575665"/>
                <a:gd name="connsiteY7" fmla="*/ 673980 h 678071"/>
                <a:gd name="connsiteX8" fmla="*/ 337563 w 575665"/>
                <a:gd name="connsiteY8" fmla="*/ 672006 h 678071"/>
                <a:gd name="connsiteX9" fmla="*/ 275312 w 575665"/>
                <a:gd name="connsiteY9" fmla="*/ 678009 h 678071"/>
                <a:gd name="connsiteX10" fmla="*/ 103451 w 575665"/>
                <a:gd name="connsiteY10" fmla="*/ 667565 h 678071"/>
                <a:gd name="connsiteX11" fmla="*/ 25659 w 575665"/>
                <a:gd name="connsiteY11" fmla="*/ 609260 h 678071"/>
                <a:gd name="connsiteX12" fmla="*/ 332 w 575665"/>
                <a:gd name="connsiteY12" fmla="*/ 337883 h 678071"/>
                <a:gd name="connsiteX13" fmla="*/ 11187 w 575665"/>
                <a:gd name="connsiteY13" fmla="*/ 128018 h 678071"/>
                <a:gd name="connsiteX14" fmla="*/ 18423 w 575665"/>
                <a:gd name="connsiteY14" fmla="*/ 44796 h 67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665" h="678071">
                  <a:moveTo>
                    <a:pt x="18423" y="44796"/>
                  </a:moveTo>
                  <a:cubicBezTo>
                    <a:pt x="32292" y="26704"/>
                    <a:pt x="9377" y="23689"/>
                    <a:pt x="94404" y="19468"/>
                  </a:cubicBezTo>
                  <a:cubicBezTo>
                    <a:pt x="179431" y="15247"/>
                    <a:pt x="449587" y="-22143"/>
                    <a:pt x="528584" y="19468"/>
                  </a:cubicBezTo>
                  <a:cubicBezTo>
                    <a:pt x="607581" y="61079"/>
                    <a:pt x="561750" y="169630"/>
                    <a:pt x="568383" y="269135"/>
                  </a:cubicBezTo>
                  <a:cubicBezTo>
                    <a:pt x="575016" y="368640"/>
                    <a:pt x="575331" y="548420"/>
                    <a:pt x="568383" y="616497"/>
                  </a:cubicBezTo>
                  <a:cubicBezTo>
                    <a:pt x="561435" y="684574"/>
                    <a:pt x="545989" y="677570"/>
                    <a:pt x="526692" y="677598"/>
                  </a:cubicBezTo>
                  <a:cubicBezTo>
                    <a:pt x="507395" y="677626"/>
                    <a:pt x="455878" y="674993"/>
                    <a:pt x="452602" y="674390"/>
                  </a:cubicBezTo>
                  <a:cubicBezTo>
                    <a:pt x="449326" y="673787"/>
                    <a:pt x="488893" y="674117"/>
                    <a:pt x="507038" y="673980"/>
                  </a:cubicBezTo>
                  <a:lnTo>
                    <a:pt x="337563" y="672006"/>
                  </a:lnTo>
                  <a:cubicBezTo>
                    <a:pt x="298942" y="672677"/>
                    <a:pt x="314331" y="678749"/>
                    <a:pt x="275312" y="678009"/>
                  </a:cubicBezTo>
                  <a:cubicBezTo>
                    <a:pt x="236293" y="677269"/>
                    <a:pt x="164303" y="672609"/>
                    <a:pt x="103451" y="667565"/>
                  </a:cubicBezTo>
                  <a:cubicBezTo>
                    <a:pt x="42599" y="662521"/>
                    <a:pt x="42845" y="664207"/>
                    <a:pt x="25659" y="609260"/>
                  </a:cubicBezTo>
                  <a:cubicBezTo>
                    <a:pt x="8473" y="554313"/>
                    <a:pt x="2744" y="418090"/>
                    <a:pt x="332" y="337883"/>
                  </a:cubicBezTo>
                  <a:cubicBezTo>
                    <a:pt x="-2080" y="257676"/>
                    <a:pt x="9378" y="176866"/>
                    <a:pt x="11187" y="128018"/>
                  </a:cubicBezTo>
                  <a:cubicBezTo>
                    <a:pt x="12996" y="79170"/>
                    <a:pt x="4554" y="62888"/>
                    <a:pt x="18423" y="44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>
                <a:solidFill>
                  <a:prstClr val="white"/>
                </a:solidFill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flipV="1">
            <a:off x="3981600" y="1205646"/>
            <a:ext cx="0" cy="2808000"/>
          </a:xfrm>
          <a:prstGeom prst="straightConnector1">
            <a:avLst/>
          </a:prstGeom>
          <a:ln w="19050">
            <a:solidFill>
              <a:srgbClr val="A4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1600" y="743981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rgbClr val="A40014"/>
                </a:solidFill>
                <a:latin typeface="+mn-lt"/>
              </a:rPr>
              <a:t>75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09" r="4440" b="50000"/>
          <a:stretch/>
        </p:blipFill>
        <p:spPr>
          <a:xfrm>
            <a:off x="3662003" y="809999"/>
            <a:ext cx="427597" cy="32552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87400" y="4538404"/>
            <a:ext cx="6032630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 smtClean="0">
                <a:latin typeface="+mn-lt"/>
              </a:rPr>
              <a:t>: TNS </a:t>
            </a:r>
            <a:r>
              <a:rPr lang="en-US" sz="1000" b="0" dirty="0">
                <a:latin typeface="+mn-lt"/>
              </a:rPr>
              <a:t>Web Index</a:t>
            </a:r>
            <a:r>
              <a:rPr lang="ru-RU" sz="1000" b="0" dirty="0">
                <a:latin typeface="+mn-lt"/>
              </a:rPr>
              <a:t> УИ, Россия </a:t>
            </a:r>
            <a:r>
              <a:rPr lang="en-US" sz="1000" b="0" dirty="0">
                <a:latin typeface="+mn-lt"/>
              </a:rPr>
              <a:t>100k+</a:t>
            </a:r>
            <a:r>
              <a:rPr lang="ru-RU" sz="1000" b="0" dirty="0" smtClean="0">
                <a:latin typeface="+mn-lt"/>
              </a:rPr>
              <a:t>,</a:t>
            </a:r>
            <a:r>
              <a:rPr lang="en-US" sz="1000" b="0" dirty="0" smtClean="0">
                <a:latin typeface="+mn-lt"/>
              </a:rPr>
              <a:t> Monthly </a:t>
            </a:r>
            <a:r>
              <a:rPr lang="en-US" sz="1000" b="0" dirty="0">
                <a:latin typeface="+mn-lt"/>
              </a:rPr>
              <a:t>reach</a:t>
            </a:r>
            <a:r>
              <a:rPr lang="ru-RU" sz="1000" b="0" dirty="0">
                <a:latin typeface="+mn-lt"/>
              </a:rPr>
              <a:t>,</a:t>
            </a:r>
            <a:r>
              <a:rPr lang="en-US" sz="1000" b="0" dirty="0">
                <a:latin typeface="+mn-lt"/>
              </a:rPr>
              <a:t> 12+ </a:t>
            </a:r>
            <a:r>
              <a:rPr lang="ru-RU" sz="1000" b="0" dirty="0">
                <a:latin typeface="+mn-lt"/>
              </a:rPr>
              <a:t>лет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892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Кредиты и процентные ставки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4288013097"/>
              </p:ext>
            </p:extLst>
          </p:nvPr>
        </p:nvGraphicFramePr>
        <p:xfrm>
          <a:off x="21" y="680609"/>
          <a:ext cx="9143979" cy="362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630400" y="939298"/>
            <a:ext cx="0" cy="3107618"/>
          </a:xfrm>
          <a:prstGeom prst="straightConnector1">
            <a:avLst/>
          </a:prstGeom>
          <a:ln w="19050">
            <a:solidFill>
              <a:srgbClr val="A400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275856" y="843558"/>
            <a:ext cx="1745992" cy="3229058"/>
            <a:chOff x="3275856" y="843558"/>
            <a:chExt cx="1745992" cy="322905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613375" y="1343180"/>
              <a:ext cx="0" cy="2724150"/>
            </a:xfrm>
            <a:prstGeom prst="line">
              <a:avLst/>
            </a:prstGeom>
            <a:ln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644008" y="1347614"/>
              <a:ext cx="0" cy="2724150"/>
            </a:xfrm>
            <a:prstGeom prst="line">
              <a:avLst/>
            </a:prstGeom>
            <a:ln>
              <a:solidFill>
                <a:srgbClr val="6666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3635896" y="1348466"/>
              <a:ext cx="1008112" cy="27241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 smtClean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613375" y="2486514"/>
              <a:ext cx="1030633" cy="232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75856" y="843558"/>
              <a:ext cx="1745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0" dirty="0" smtClean="0">
                  <a:solidFill>
                    <a:srgbClr val="A40014"/>
                  </a:solidFill>
                  <a:latin typeface="+mn-lt"/>
                </a:rPr>
                <a:t>22%    18%</a:t>
              </a:r>
              <a:r>
                <a:rPr lang="ru-RU" b="0" baseline="30000" dirty="0" smtClean="0">
                  <a:solidFill>
                    <a:srgbClr val="A40014"/>
                  </a:solidFill>
                  <a:latin typeface="+mn-lt"/>
                </a:rPr>
                <a:t>*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959750" y="1006140"/>
              <a:ext cx="270685" cy="0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4859472" y="569966"/>
            <a:ext cx="1745992" cy="369332"/>
            <a:chOff x="5281728" y="695000"/>
            <a:chExt cx="1745992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5281728" y="695000"/>
              <a:ext cx="1745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0" dirty="0" smtClean="0">
                  <a:solidFill>
                    <a:srgbClr val="A40014"/>
                  </a:solidFill>
                  <a:latin typeface="+mn-lt"/>
                </a:rPr>
                <a:t>18%    23%</a:t>
              </a:r>
              <a:r>
                <a:rPr lang="ru-RU" b="0" baseline="30000" dirty="0" smtClean="0">
                  <a:solidFill>
                    <a:srgbClr val="A40014"/>
                  </a:solidFill>
                  <a:latin typeface="+mn-lt"/>
                </a:rPr>
                <a:t>*</a:t>
              </a: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986107" y="886157"/>
              <a:ext cx="270685" cy="0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313942" y="1320568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4"/>
                </a:solidFill>
                <a:latin typeface="+mn-lt"/>
              </a:rPr>
              <a:t>Лучше, не откладывая, сделать покупку в кредит, а не копить на нее деньги</a:t>
            </a:r>
            <a:endParaRPr lang="ru-RU" sz="1100" b="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3942" y="2046650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1"/>
                </a:solidFill>
                <a:latin typeface="+mn-lt"/>
              </a:rPr>
              <a:t>Благодаря кредитной карточке я могу купить товары, которые обычно не могу себе позволить</a:t>
            </a:r>
            <a:endParaRPr lang="ru-RU" sz="1100" b="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3942" y="2825806"/>
            <a:ext cx="2723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bg2"/>
                </a:solidFill>
                <a:latin typeface="+mn-lt"/>
              </a:rPr>
              <a:t>Брали кредит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3942" y="3246672"/>
            <a:ext cx="2723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accent3"/>
                </a:solidFill>
                <a:latin typeface="+mn-lt"/>
              </a:rPr>
              <a:t>Собираются взять кредит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</a:t>
            </a:r>
            <a:r>
              <a:rPr lang="ru-RU" sz="1000" b="0" dirty="0" smtClean="0">
                <a:latin typeface="+mn-lt"/>
              </a:rPr>
              <a:t>20</a:t>
            </a:r>
            <a:r>
              <a:rPr lang="en-US" sz="1000" b="0" dirty="0" smtClean="0">
                <a:latin typeface="+mn-lt"/>
              </a:rPr>
              <a:t>10/1HY-</a:t>
            </a:r>
            <a:r>
              <a:rPr lang="ru-RU" sz="1000" b="0" dirty="0" smtClean="0">
                <a:latin typeface="+mn-lt"/>
              </a:rPr>
              <a:t>2015</a:t>
            </a:r>
            <a:r>
              <a:rPr lang="en-US" sz="1000" b="0" dirty="0" smtClean="0">
                <a:latin typeface="+mn-lt"/>
              </a:rPr>
              <a:t>/</a:t>
            </a:r>
            <a:r>
              <a:rPr lang="ru-RU" sz="1000" b="0" dirty="0" smtClean="0">
                <a:latin typeface="+mn-lt"/>
              </a:rPr>
              <a:t>2</a:t>
            </a:r>
            <a:r>
              <a:rPr lang="en-US" sz="1000" b="0" dirty="0" smtClean="0">
                <a:latin typeface="+mn-lt"/>
              </a:rPr>
              <a:t>HY</a:t>
            </a:r>
            <a:endParaRPr lang="ru-RU" sz="1000" b="0" dirty="0" smtClean="0">
              <a:latin typeface="+mn-lt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</a:rPr>
              <a:t>www.cbr.ru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россиян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04082" y="4278998"/>
            <a:ext cx="8939918" cy="1800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00" b="0" dirty="0" smtClean="0">
                <a:latin typeface="+mn-lt"/>
              </a:rPr>
              <a:t>* </a:t>
            </a:r>
            <a:r>
              <a:rPr lang="ru-RU" sz="700" b="0" dirty="0">
                <a:latin typeface="+mn-lt"/>
              </a:rPr>
              <a:t>- </a:t>
            </a:r>
            <a:r>
              <a:rPr lang="ru-RU" sz="700" b="0" dirty="0" smtClean="0">
                <a:latin typeface="+mn-lt"/>
              </a:rPr>
              <a:t>средневзвешенные </a:t>
            </a:r>
            <a:r>
              <a:rPr lang="ru-RU" sz="700" b="0" dirty="0">
                <a:latin typeface="+mn-lt"/>
              </a:rPr>
              <a:t>процентные ставки кредитных организаций по кредитным </a:t>
            </a:r>
            <a:r>
              <a:rPr lang="ru-RU" sz="700" b="0" dirty="0" smtClean="0">
                <a:latin typeface="+mn-lt"/>
              </a:rPr>
              <a:t>операциям свыше 1 года в </a:t>
            </a:r>
            <a:r>
              <a:rPr lang="ru-RU" sz="700" b="0" dirty="0">
                <a:latin typeface="+mn-lt"/>
              </a:rPr>
              <a:t>рублях без учета ПАО Сбербанк (% годовых)</a:t>
            </a:r>
          </a:p>
        </p:txBody>
      </p:sp>
    </p:spTree>
    <p:extLst>
      <p:ext uri="{BB962C8B-B14F-4D97-AF65-F5344CB8AC3E}">
        <p14:creationId xmlns="" xmlns:p14="http://schemas.microsoft.com/office/powerpoint/2010/main" val="1832059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Интерес к стране и миру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3706456334"/>
              </p:ext>
            </p:extLst>
          </p:nvPr>
        </p:nvGraphicFramePr>
        <p:xfrm>
          <a:off x="133349" y="666750"/>
          <a:ext cx="6206651" cy="354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322" y="916932"/>
            <a:ext cx="202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accent4"/>
                </a:solidFill>
                <a:latin typeface="+mn-lt"/>
              </a:rPr>
              <a:t>Интерес к событиям внутри страны</a:t>
            </a:r>
            <a:endParaRPr lang="ru-RU" sz="1100" b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322" y="1347819"/>
            <a:ext cx="2226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accent3"/>
                </a:solidFill>
                <a:latin typeface="+mn-lt"/>
              </a:rPr>
              <a:t>Интерес к </a:t>
            </a:r>
          </a:p>
          <a:p>
            <a:r>
              <a:rPr lang="ru-RU" sz="1100" b="0" dirty="0" smtClean="0">
                <a:solidFill>
                  <a:schemeClr val="accent3"/>
                </a:solidFill>
                <a:latin typeface="+mn-lt"/>
              </a:rPr>
              <a:t>международным событиям</a:t>
            </a:r>
            <a:endParaRPr lang="ru-RU" sz="1100" b="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322" y="2993382"/>
            <a:ext cx="202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chemeClr val="bg2"/>
                </a:solidFill>
                <a:latin typeface="+mn-lt"/>
              </a:rPr>
              <a:t>Интерес к </a:t>
            </a:r>
          </a:p>
          <a:p>
            <a:r>
              <a:rPr lang="ru-RU" sz="1100" b="0" dirty="0" smtClean="0">
                <a:solidFill>
                  <a:schemeClr val="bg2"/>
                </a:solidFill>
                <a:latin typeface="+mn-lt"/>
              </a:rPr>
              <a:t>социальным проблемам</a:t>
            </a:r>
            <a:endParaRPr lang="ru-RU" sz="1100" b="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613600" y="850391"/>
            <a:ext cx="1884376" cy="3107618"/>
            <a:chOff x="2830499" y="850391"/>
            <a:chExt cx="1884376" cy="3107618"/>
          </a:xfrm>
        </p:grpSpPr>
        <p:cxnSp>
          <p:nvCxnSpPr>
            <p:cNvPr id="19" name="Прямая со стрелкой 18"/>
            <p:cNvCxnSpPr/>
            <p:nvPr/>
          </p:nvCxnSpPr>
          <p:spPr>
            <a:xfrm flipV="1">
              <a:off x="2830499" y="850391"/>
              <a:ext cx="0" cy="3107618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49549" y="2077611"/>
              <a:ext cx="1865326" cy="101566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accent1"/>
                  </a:solidFill>
                  <a:latin typeface="+mn-lt"/>
                </a:rPr>
                <a:t>Оппозиционные </a:t>
              </a:r>
              <a:r>
                <a:rPr lang="ru-RU" sz="1200" b="0" dirty="0" smtClean="0">
                  <a:solidFill>
                    <a:schemeClr val="accent1"/>
                  </a:solidFill>
                  <a:latin typeface="+mn-lt"/>
                </a:rPr>
                <a:t>выступления</a:t>
              </a:r>
            </a:p>
            <a:p>
              <a:endParaRPr lang="ru-RU" sz="1200" b="0" dirty="0" smtClean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accent1"/>
                  </a:solidFill>
                  <a:latin typeface="+mn-lt"/>
                </a:rPr>
                <a:t>Выборы президента </a:t>
              </a:r>
              <a:r>
                <a:rPr lang="ru-RU" sz="1200" b="0" dirty="0" smtClean="0">
                  <a:solidFill>
                    <a:schemeClr val="accent1"/>
                  </a:solidFill>
                  <a:latin typeface="+mn-lt"/>
                </a:rPr>
                <a:t>РФ</a:t>
              </a:r>
              <a:endParaRPr lang="ru-RU" sz="1200" b="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591275" y="711906"/>
            <a:ext cx="1865648" cy="3246103"/>
            <a:chOff x="4992674" y="711906"/>
            <a:chExt cx="1865648" cy="3246103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V="1">
              <a:off x="4992674" y="850391"/>
              <a:ext cx="0" cy="3107618"/>
            </a:xfrm>
            <a:prstGeom prst="straightConnector1">
              <a:avLst/>
            </a:prstGeom>
            <a:ln w="19050">
              <a:solidFill>
                <a:srgbClr val="A400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02199" y="711906"/>
              <a:ext cx="18561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 smtClean="0">
                  <a:solidFill>
                    <a:schemeClr val="accent1"/>
                  </a:solidFill>
                  <a:latin typeface="+mn-lt"/>
                </a:rPr>
                <a:t>Олимпиада в Сочи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ru-RU" sz="1200" b="0" dirty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ru-RU" sz="1200" b="0" dirty="0" smtClean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 err="1" smtClean="0">
                  <a:solidFill>
                    <a:schemeClr val="accent1"/>
                  </a:solidFill>
                  <a:latin typeface="+mn-lt"/>
                </a:rPr>
                <a:t>Евромайдан</a:t>
              </a:r>
              <a:endParaRPr lang="ru-RU" sz="1200" b="0" dirty="0" smtClean="0">
                <a:solidFill>
                  <a:schemeClr val="accent1"/>
                </a:solidFill>
                <a:latin typeface="+mn-lt"/>
              </a:endParaRPr>
            </a:p>
            <a:p>
              <a:endParaRPr lang="ru-RU" sz="1200" b="0" dirty="0" smtClean="0">
                <a:solidFill>
                  <a:schemeClr val="accent1"/>
                </a:solidFill>
                <a:latin typeface="+mn-lt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200" b="0" dirty="0" smtClean="0">
                  <a:solidFill>
                    <a:schemeClr val="accent1"/>
                  </a:solidFill>
                  <a:latin typeface="+mn-lt"/>
                </a:rPr>
                <a:t>Крым</a:t>
              </a: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</a:t>
            </a:r>
            <a:r>
              <a:rPr lang="ru-RU" sz="1000" b="0" dirty="0" smtClean="0">
                <a:latin typeface="+mn-lt"/>
              </a:rPr>
              <a:t>20</a:t>
            </a:r>
            <a:r>
              <a:rPr lang="en-US" sz="1000" b="0" dirty="0" smtClean="0">
                <a:latin typeface="+mn-lt"/>
              </a:rPr>
              <a:t>10/1HY-</a:t>
            </a:r>
            <a:r>
              <a:rPr lang="ru-RU" sz="1000" b="0" dirty="0" smtClean="0">
                <a:latin typeface="+mn-lt"/>
              </a:rPr>
              <a:t>2015</a:t>
            </a:r>
            <a:r>
              <a:rPr lang="en-US" sz="1000" b="0" dirty="0" smtClean="0">
                <a:latin typeface="+mn-lt"/>
              </a:rPr>
              <a:t>/</a:t>
            </a:r>
            <a:r>
              <a:rPr lang="ru-RU" sz="1000" b="0" dirty="0" smtClean="0">
                <a:latin typeface="+mn-lt"/>
              </a:rPr>
              <a:t>2</a:t>
            </a:r>
            <a:r>
              <a:rPr lang="en-US" sz="1000" b="0" dirty="0" smtClean="0">
                <a:latin typeface="+mn-lt"/>
              </a:rPr>
              <a:t>HY</a:t>
            </a:r>
            <a:endParaRPr lang="ru-RU" sz="1000" b="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россиян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472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Свое - не значит плохое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1426989673"/>
              </p:ext>
            </p:extLst>
          </p:nvPr>
        </p:nvGraphicFramePr>
        <p:xfrm>
          <a:off x="21" y="680609"/>
          <a:ext cx="6486503" cy="362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87625" y="802722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accent3"/>
                </a:solidFill>
                <a:latin typeface="+mn-lt"/>
              </a:rPr>
              <a:t>Я верю, что Россия может производить очень хорошие и качественные товары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7625" y="1636870"/>
            <a:ext cx="27238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bg2"/>
                </a:solidFill>
                <a:latin typeface="+mn-lt"/>
              </a:rPr>
              <a:t>Я считаю, что россияне должны покупать отечественные товары, чтобы дать возможность российской промышленности развиваться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7625" y="2973246"/>
            <a:ext cx="2723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+mn-lt"/>
              </a:rPr>
              <a:t>Россия должна запретить ввоз большинства импортных продуктов и товаров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7400" y="4538404"/>
            <a:ext cx="5556572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Россия, </a:t>
            </a:r>
            <a:r>
              <a:rPr lang="ru-RU" sz="1000" b="0" dirty="0" smtClean="0">
                <a:latin typeface="+mn-lt"/>
              </a:rPr>
              <a:t>20</a:t>
            </a:r>
            <a:r>
              <a:rPr lang="en-US" sz="1000" b="0" dirty="0" smtClean="0">
                <a:latin typeface="+mn-lt"/>
              </a:rPr>
              <a:t>10/1HY-</a:t>
            </a:r>
            <a:r>
              <a:rPr lang="ru-RU" sz="1000" b="0" dirty="0" smtClean="0">
                <a:latin typeface="+mn-lt"/>
              </a:rPr>
              <a:t>2015</a:t>
            </a:r>
            <a:r>
              <a:rPr lang="en-US" sz="1000" b="0" dirty="0" smtClean="0">
                <a:latin typeface="+mn-lt"/>
              </a:rPr>
              <a:t>/</a:t>
            </a:r>
            <a:r>
              <a:rPr lang="ru-RU" sz="1000" b="0" dirty="0" smtClean="0">
                <a:latin typeface="+mn-lt"/>
              </a:rPr>
              <a:t>2</a:t>
            </a:r>
            <a:r>
              <a:rPr lang="en-US" sz="1000" b="0" dirty="0" smtClean="0">
                <a:latin typeface="+mn-lt"/>
              </a:rPr>
              <a:t>HY</a:t>
            </a:r>
            <a:endParaRPr lang="ru-RU" sz="1000" b="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7769" y="4468181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россиян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427984" y="843558"/>
            <a:ext cx="1742416" cy="3182178"/>
            <a:chOff x="4427984" y="843558"/>
            <a:chExt cx="1742416" cy="31821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05891" y="843558"/>
              <a:ext cx="1564509" cy="318217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300" b="0" dirty="0" err="1" smtClean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4586842" y="879036"/>
              <a:ext cx="0" cy="31320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 rot="20433598">
              <a:off x="4427984" y="2518494"/>
              <a:ext cx="1332000" cy="3240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0" dirty="0" smtClean="0">
                  <a:solidFill>
                    <a:schemeClr val="accent1"/>
                  </a:solidFill>
                </a:rPr>
                <a:t>SANCTION</a:t>
              </a:r>
              <a:endParaRPr lang="ru-RU" sz="1600" b="0" dirty="0" err="1" smtClean="0">
                <a:solidFill>
                  <a:schemeClr val="accent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35" y="1402886"/>
            <a:ext cx="783568" cy="474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584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Обращают внимание на рекламу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92008" y="867146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0" dirty="0" smtClean="0">
                <a:solidFill>
                  <a:schemeClr val="accent4"/>
                </a:solidFill>
                <a:latin typeface="+mn-lt"/>
              </a:rPr>
              <a:t>ТВ </a:t>
            </a:r>
          </a:p>
          <a:p>
            <a:pPr algn="ctr"/>
            <a:r>
              <a:rPr lang="ru-RU" sz="3600" b="0" dirty="0" smtClean="0">
                <a:solidFill>
                  <a:schemeClr val="accent4"/>
                </a:solidFill>
                <a:latin typeface="+mn-lt"/>
              </a:rPr>
              <a:t>42%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6194" y="867146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accent3"/>
                </a:solidFill>
                <a:latin typeface="+mn-lt"/>
              </a:rPr>
              <a:t>Indoor</a:t>
            </a:r>
            <a:endParaRPr lang="ru-RU" sz="2400" b="0" dirty="0" smtClean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29%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1419" y="2067475"/>
            <a:ext cx="2066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accent4"/>
                </a:solidFill>
                <a:latin typeface="+mn-lt"/>
              </a:rPr>
              <a:t>Outdoor</a:t>
            </a:r>
            <a:endParaRPr lang="ru-RU" sz="3600" b="0" dirty="0" smtClean="0">
              <a:solidFill>
                <a:schemeClr val="accent4"/>
              </a:solidFill>
              <a:latin typeface="+mn-lt"/>
            </a:endParaRPr>
          </a:p>
          <a:p>
            <a:pPr algn="ctr"/>
            <a:r>
              <a:rPr lang="ru-RU" sz="3600" b="0" dirty="0" smtClean="0">
                <a:solidFill>
                  <a:schemeClr val="accent4"/>
                </a:solidFill>
                <a:latin typeface="+mn-lt"/>
              </a:rPr>
              <a:t>31%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3269" y="774900"/>
            <a:ext cx="130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Пресса</a:t>
            </a:r>
          </a:p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26%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1063" y="128230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Интернет</a:t>
            </a:r>
          </a:p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21%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1693" y="3648199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Наземный транспорт</a:t>
            </a:r>
          </a:p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19%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4378" y="2213128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Витрины магазинов</a:t>
            </a:r>
          </a:p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21%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781" y="3044125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Радио</a:t>
            </a:r>
          </a:p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20%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4438" y="3725759"/>
            <a:ext cx="3801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Прямая реклама домой</a:t>
            </a:r>
          </a:p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 / на работу</a:t>
            </a:r>
          </a:p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17%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7399" y="4538404"/>
            <a:ext cx="6388129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</a:t>
            </a:r>
            <a:r>
              <a:rPr lang="ru-RU" sz="1000" b="0" dirty="0" smtClean="0">
                <a:latin typeface="+mn-lt"/>
              </a:rPr>
              <a:t>Москва, 2015</a:t>
            </a:r>
            <a:r>
              <a:rPr lang="en-US" sz="1000" b="0" dirty="0" smtClean="0">
                <a:latin typeface="+mn-lt"/>
              </a:rPr>
              <a:t>/</a:t>
            </a:r>
            <a:r>
              <a:rPr lang="ru-RU" sz="1000" b="0" dirty="0" smtClean="0">
                <a:latin typeface="+mn-lt"/>
              </a:rPr>
              <a:t>2</a:t>
            </a:r>
            <a:r>
              <a:rPr lang="en-US" sz="1000" b="0" dirty="0" smtClean="0">
                <a:latin typeface="+mn-lt"/>
              </a:rPr>
              <a:t>HY</a:t>
            </a:r>
            <a:endParaRPr lang="ru-RU" sz="1000" b="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7851" y="4468181"/>
            <a:ext cx="1819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среди москвичей </a:t>
            </a:r>
            <a:r>
              <a:rPr lang="en-US" sz="1000" b="0" dirty="0" smtClean="0">
                <a:latin typeface="+mn-lt"/>
              </a:rPr>
              <a:t>16+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851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Демографические пики и ямы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49657" y="4742879"/>
            <a:ext cx="505467" cy="189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292224" y="4545981"/>
            <a:ext cx="5849493" cy="276225"/>
          </a:xfrm>
        </p:spPr>
        <p:txBody>
          <a:bodyPr/>
          <a:lstStyle/>
          <a:p>
            <a:r>
              <a:rPr lang="ru-RU" dirty="0"/>
              <a:t>Источник: Росстат, 2015, население 0+ лет, городское и сельское, на начало года. </a:t>
            </a:r>
            <a:endParaRPr lang="en-US" dirty="0" smtClean="0"/>
          </a:p>
          <a:p>
            <a:r>
              <a:rPr lang="ru-RU" dirty="0" smtClean="0"/>
              <a:t>2025 год </a:t>
            </a:r>
            <a:r>
              <a:rPr lang="ru-RU" dirty="0"/>
              <a:t>– средний вариант прогноза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4" y="814388"/>
          <a:ext cx="8582025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3054" y="1091044"/>
            <a:ext cx="7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err="1">
                <a:solidFill>
                  <a:srgbClr val="333333"/>
                </a:solidFill>
                <a:latin typeface="+mn-lt"/>
              </a:rPr>
              <a:t>м</a:t>
            </a:r>
            <a:r>
              <a:rPr lang="ru-RU" sz="1000" b="0" dirty="0" err="1" smtClean="0">
                <a:solidFill>
                  <a:srgbClr val="333333"/>
                </a:solidFill>
                <a:latin typeface="+mn-lt"/>
              </a:rPr>
              <a:t>лн.чел</a:t>
            </a:r>
            <a:r>
              <a:rPr lang="ru-RU" sz="1000" b="0" dirty="0" smtClean="0">
                <a:solidFill>
                  <a:srgbClr val="333333"/>
                </a:solidFill>
                <a:latin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3071" y="4164270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smtClean="0">
                <a:solidFill>
                  <a:srgbClr val="333333"/>
                </a:solidFill>
                <a:latin typeface="+mn-lt"/>
              </a:rPr>
              <a:t>Возраст,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3337" y="1724742"/>
            <a:ext cx="1589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smtClean="0">
                <a:solidFill>
                  <a:srgbClr val="333333"/>
                </a:solidFill>
                <a:latin typeface="+mn-lt"/>
              </a:rPr>
              <a:t>Дети войны (1940-е)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8301" y="1735258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smtClean="0">
                <a:solidFill>
                  <a:srgbClr val="333333"/>
                </a:solidFill>
                <a:latin typeface="+mn-lt"/>
              </a:rPr>
              <a:t>«Вторая волна» 1960-е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8785" y="1725362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smtClean="0">
                <a:solidFill>
                  <a:srgbClr val="333333"/>
                </a:solidFill>
                <a:latin typeface="+mn-lt"/>
              </a:rPr>
              <a:t>1990-е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92225" y="3819127"/>
            <a:ext cx="1589118" cy="3167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8393" y="3819127"/>
            <a:ext cx="1048117" cy="3167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1718" y="3819127"/>
            <a:ext cx="1048117" cy="3167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2357285" y="3819127"/>
            <a:ext cx="1604563" cy="31671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6056510" y="3819127"/>
            <a:ext cx="2133323" cy="316712"/>
          </a:xfrm>
          <a:prstGeom prst="rect">
            <a:avLst/>
          </a:prstGeom>
          <a:noFill/>
          <a:ln w="12700">
            <a:solidFill>
              <a:srgbClr val="7A2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300" b="0" dirty="0" err="1" smtClean="0"/>
          </a:p>
        </p:txBody>
      </p:sp>
    </p:spTree>
    <p:extLst>
      <p:ext uri="{BB962C8B-B14F-4D97-AF65-F5344CB8AC3E}">
        <p14:creationId xmlns="" xmlns:p14="http://schemas.microsoft.com/office/powerpoint/2010/main" val="2719163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5" grpId="0"/>
      <p:bldP spid="5" grpId="1"/>
      <p:bldP spid="11" grpId="0"/>
      <p:bldP spid="11" grpId="1"/>
      <p:bldP spid="12" grpId="0"/>
      <p:bldP spid="12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Вызывает доверие реклама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87399" y="1087200"/>
            <a:ext cx="90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ТВ </a:t>
            </a:r>
          </a:p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17%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5529" y="774900"/>
            <a:ext cx="1715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accent4"/>
                </a:solidFill>
                <a:latin typeface="+mn-lt"/>
              </a:rPr>
              <a:t>Indoor</a:t>
            </a:r>
            <a:endParaRPr lang="ru-RU" sz="3600" b="0" dirty="0" smtClean="0">
              <a:solidFill>
                <a:schemeClr val="accent4"/>
              </a:solidFill>
              <a:latin typeface="+mn-lt"/>
            </a:endParaRPr>
          </a:p>
          <a:p>
            <a:pPr algn="ctr"/>
            <a:r>
              <a:rPr lang="ru-RU" sz="3600" b="0" dirty="0" smtClean="0">
                <a:solidFill>
                  <a:schemeClr val="accent4"/>
                </a:solidFill>
                <a:latin typeface="+mn-lt"/>
              </a:rPr>
              <a:t>30%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919" y="958645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+mn-lt"/>
              </a:rPr>
              <a:t>Outdoor</a:t>
            </a:r>
            <a:endParaRPr lang="ru-RU" b="0" dirty="0" smtClean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11%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5269" y="2213128"/>
            <a:ext cx="130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Пресса</a:t>
            </a:r>
          </a:p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19%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6222" y="1144232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Интернет</a:t>
            </a:r>
          </a:p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19%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5545" y="3464149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Наземный транспорт</a:t>
            </a:r>
          </a:p>
          <a:p>
            <a:pPr algn="ctr"/>
            <a:r>
              <a:rPr lang="ru-RU" b="0" dirty="0" smtClean="0">
                <a:solidFill>
                  <a:schemeClr val="bg2"/>
                </a:solidFill>
                <a:latin typeface="+mn-lt"/>
              </a:rPr>
              <a:t>12%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958" y="1975229"/>
            <a:ext cx="4911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0" dirty="0" smtClean="0">
                <a:solidFill>
                  <a:schemeClr val="accent4"/>
                </a:solidFill>
                <a:latin typeface="+mn-lt"/>
              </a:rPr>
              <a:t>Витрины магазинов</a:t>
            </a:r>
          </a:p>
          <a:p>
            <a:pPr algn="ctr"/>
            <a:r>
              <a:rPr lang="ru-RU" sz="3600" b="0" dirty="0" smtClean="0">
                <a:solidFill>
                  <a:schemeClr val="accent4"/>
                </a:solidFill>
                <a:latin typeface="+mn-lt"/>
              </a:rPr>
              <a:t>20%</a:t>
            </a:r>
            <a:endParaRPr lang="ru-RU" sz="2400" b="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76" y="3175558"/>
            <a:ext cx="1130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Радио</a:t>
            </a:r>
          </a:p>
          <a:p>
            <a:pPr algn="ctr"/>
            <a:r>
              <a:rPr lang="ru-RU" sz="2400" b="0" dirty="0" smtClean="0">
                <a:solidFill>
                  <a:schemeClr val="accent3"/>
                </a:solidFill>
                <a:latin typeface="+mn-lt"/>
              </a:rPr>
              <a:t>18%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4438" y="3725759"/>
            <a:ext cx="3801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Прямая реклама домой</a:t>
            </a:r>
          </a:p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 / на работу</a:t>
            </a:r>
          </a:p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9%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7399" y="4538404"/>
            <a:ext cx="6388129" cy="361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000" b="0" dirty="0">
                <a:latin typeface="+mn-lt"/>
              </a:rPr>
              <a:t>Источник</a:t>
            </a:r>
            <a:r>
              <a:rPr lang="en-US" sz="1000" b="0" dirty="0">
                <a:latin typeface="+mn-lt"/>
              </a:rPr>
              <a:t>: </a:t>
            </a:r>
            <a:r>
              <a:rPr lang="en-US" sz="1000" b="0" dirty="0" smtClean="0">
                <a:latin typeface="+mn-lt"/>
              </a:rPr>
              <a:t>TNS Marketing </a:t>
            </a:r>
            <a:r>
              <a:rPr lang="en-US" sz="1000" b="0" dirty="0">
                <a:latin typeface="+mn-lt"/>
              </a:rPr>
              <a:t>Index</a:t>
            </a:r>
            <a:r>
              <a:rPr lang="ru-RU" sz="1000" b="0" dirty="0">
                <a:latin typeface="+mn-lt"/>
              </a:rPr>
              <a:t> </a:t>
            </a:r>
            <a:r>
              <a:rPr lang="ru-RU" sz="1000" b="0" dirty="0" smtClean="0">
                <a:latin typeface="+mn-lt"/>
              </a:rPr>
              <a:t>Москва, 2015</a:t>
            </a:r>
            <a:r>
              <a:rPr lang="en-US" sz="1000" b="0" dirty="0" smtClean="0">
                <a:latin typeface="+mn-lt"/>
              </a:rPr>
              <a:t>/</a:t>
            </a:r>
            <a:r>
              <a:rPr lang="ru-RU" sz="1000" b="0" dirty="0" smtClean="0">
                <a:latin typeface="+mn-lt"/>
              </a:rPr>
              <a:t>2</a:t>
            </a:r>
            <a:r>
              <a:rPr lang="en-US" sz="1000" b="0" dirty="0" smtClean="0">
                <a:latin typeface="+mn-lt"/>
              </a:rPr>
              <a:t>HY</a:t>
            </a:r>
            <a:endParaRPr lang="ru-RU" sz="1000" b="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339" y="4468181"/>
            <a:ext cx="3267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dirty="0" smtClean="0">
                <a:latin typeface="+mn-lt"/>
              </a:rPr>
              <a:t>% </a:t>
            </a:r>
            <a:r>
              <a:rPr lang="ru-RU" sz="1000" b="0" dirty="0" smtClean="0">
                <a:latin typeface="+mn-lt"/>
              </a:rPr>
              <a:t>от тех, кто обращает внимание на рекламу</a:t>
            </a:r>
            <a:endParaRPr lang="ru-RU" sz="1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851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930" y="2421376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latin typeface="+mn-lt"/>
                <a:sym typeface="Candara Bold" charset="0"/>
              </a:rPr>
              <a:t>TNS Россия</a:t>
            </a:r>
            <a:r>
              <a:rPr lang="ru-RU" sz="1050" dirty="0">
                <a:latin typeface="+mn-lt"/>
                <a:sym typeface="Candara Bold" charset="0"/>
              </a:rPr>
              <a:t/>
            </a:r>
            <a:br>
              <a:rPr lang="ru-RU" sz="1050" dirty="0">
                <a:latin typeface="+mn-lt"/>
                <a:sym typeface="Candara Bold" charset="0"/>
              </a:rPr>
            </a:br>
            <a:endParaRPr lang="ru-RU" sz="1050" dirty="0" smtClean="0">
              <a:latin typeface="+mn-lt"/>
              <a:sym typeface="Candara Bold" charset="0"/>
            </a:endParaRPr>
          </a:p>
          <a:p>
            <a:r>
              <a:rPr lang="ru-RU" sz="900" b="0" dirty="0" smtClean="0">
                <a:latin typeface="+mn-lt"/>
              </a:rPr>
              <a:t>127018</a:t>
            </a:r>
            <a:r>
              <a:rPr lang="ru-RU" sz="900" b="0" dirty="0">
                <a:latin typeface="+mn-lt"/>
              </a:rPr>
              <a:t>, Москва</a:t>
            </a:r>
          </a:p>
          <a:p>
            <a:r>
              <a:rPr lang="ru-RU" sz="900" b="0" dirty="0">
                <a:latin typeface="+mn-lt"/>
              </a:rPr>
              <a:t>Ул. Двинцев, д. 12, корпус 1</a:t>
            </a:r>
          </a:p>
          <a:p>
            <a:r>
              <a:rPr lang="ru-RU" sz="900" b="0" dirty="0">
                <a:latin typeface="+mn-lt"/>
              </a:rPr>
              <a:t>Бизнес-центр «Двинцев</a:t>
            </a:r>
            <a:r>
              <a:rPr lang="ru-RU" sz="900" b="0" dirty="0" smtClean="0">
                <a:latin typeface="+mn-lt"/>
              </a:rPr>
              <a:t>»</a:t>
            </a:r>
          </a:p>
          <a:p>
            <a:r>
              <a:rPr lang="en-US" sz="900" b="0" dirty="0" smtClean="0">
                <a:latin typeface="+mn-lt"/>
                <a:sym typeface="Candara Bold" charset="0"/>
              </a:rPr>
              <a:t>web </a:t>
            </a:r>
            <a:r>
              <a:rPr lang="en-US" sz="900" b="0" dirty="0" err="1">
                <a:latin typeface="+mn-lt"/>
                <a:sym typeface="Candara Bold" charset="0"/>
              </a:rPr>
              <a:t>www.tns-global.ru</a:t>
            </a:r>
            <a:r>
              <a:rPr lang="en-US" sz="900" b="0" dirty="0">
                <a:latin typeface="+mn-lt"/>
                <a:sym typeface="Candara Bold" charset="0"/>
              </a:rPr>
              <a:t> </a:t>
            </a:r>
            <a:endParaRPr lang="ru-RU" sz="900" b="0" dirty="0">
              <a:latin typeface="+mn-lt"/>
              <a:sym typeface="Candara Bold" charset="0"/>
            </a:endParaRPr>
          </a:p>
          <a:p>
            <a:pPr>
              <a:lnSpc>
                <a:spcPct val="110000"/>
              </a:lnSpc>
            </a:pPr>
            <a:r>
              <a:rPr lang="en-US" sz="900" b="0" dirty="0">
                <a:latin typeface="+mn-lt"/>
                <a:sym typeface="Candara Bold" charset="0"/>
              </a:rPr>
              <a:t>email</a:t>
            </a:r>
            <a:r>
              <a:rPr lang="ru-RU" sz="900" b="0" dirty="0">
                <a:latin typeface="+mn-lt"/>
                <a:sym typeface="Candara Bold" charset="0"/>
              </a:rPr>
              <a:t> </a:t>
            </a:r>
            <a:r>
              <a:rPr lang="en-US" sz="900" b="0" dirty="0" err="1">
                <a:latin typeface="+mn-lt"/>
                <a:sym typeface="Candara Bold" charset="0"/>
              </a:rPr>
              <a:t>info@tns-global.ru</a:t>
            </a:r>
            <a:endParaRPr lang="ru-RU" sz="900" b="0" dirty="0">
              <a:latin typeface="+mn-lt"/>
              <a:sym typeface="Candara Bold" charset="0"/>
            </a:endParaRPr>
          </a:p>
          <a:p>
            <a:pPr>
              <a:lnSpc>
                <a:spcPct val="110000"/>
              </a:lnSpc>
            </a:pPr>
            <a:endParaRPr lang="ru-RU" sz="9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066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Трудоспособный возраст: скоро сорокалетние перестанут считаться бесперспективными работниками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292225" y="4545968"/>
            <a:ext cx="6082796" cy="276225"/>
          </a:xfrm>
        </p:spPr>
        <p:txBody>
          <a:bodyPr/>
          <a:lstStyle/>
          <a:p>
            <a:r>
              <a:rPr lang="ru-RU" dirty="0"/>
              <a:t>Источник: Росстат, </a:t>
            </a:r>
            <a:r>
              <a:rPr lang="ru-RU" dirty="0" smtClean="0"/>
              <a:t>2015, </a:t>
            </a:r>
            <a:r>
              <a:rPr lang="ru-RU" dirty="0"/>
              <a:t>население 0+ лет, городское и сельское, на начало года. </a:t>
            </a:r>
            <a:endParaRPr lang="en-US" dirty="0" smtClean="0"/>
          </a:p>
          <a:p>
            <a:r>
              <a:rPr lang="ru-RU" dirty="0" smtClean="0"/>
              <a:t>Начиная </a:t>
            </a:r>
            <a:r>
              <a:rPr lang="ru-RU" dirty="0"/>
              <a:t>с </a:t>
            </a:r>
            <a:r>
              <a:rPr lang="ru-RU" dirty="0" smtClean="0"/>
              <a:t>2020 </a:t>
            </a:r>
            <a:r>
              <a:rPr lang="ru-RU" dirty="0"/>
              <a:t>года – средний вариант </a:t>
            </a:r>
            <a:r>
              <a:rPr lang="ru-RU" dirty="0" smtClean="0"/>
              <a:t>прогноза, трудоспособный возраст: 18-55 женщины, 18-60 мужчины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4" y="814388"/>
          <a:ext cx="8582025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853029" y="2833545"/>
            <a:ext cx="5648950" cy="947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054" y="855343"/>
            <a:ext cx="762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 err="1">
                <a:solidFill>
                  <a:srgbClr val="333333"/>
                </a:solidFill>
                <a:latin typeface="+mn-lt"/>
              </a:rPr>
              <a:t>м</a:t>
            </a:r>
            <a:r>
              <a:rPr lang="ru-RU" sz="1000" b="0" dirty="0" err="1" smtClean="0">
                <a:solidFill>
                  <a:srgbClr val="333333"/>
                </a:solidFill>
                <a:latin typeface="+mn-lt"/>
              </a:rPr>
              <a:t>лн.чел</a:t>
            </a:r>
            <a:r>
              <a:rPr lang="ru-RU" sz="1000" b="0" dirty="0" smtClean="0">
                <a:solidFill>
                  <a:srgbClr val="333333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44878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Количество специалистов с высшим образованием снижается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73052" y="814388"/>
          <a:ext cx="8582025" cy="363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050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61" y="1943099"/>
            <a:ext cx="9143999" cy="810000"/>
          </a:xfrm>
        </p:spPr>
        <p:txBody>
          <a:bodyPr/>
          <a:lstStyle/>
          <a:p>
            <a:r>
              <a:rPr lang="ru-RU" sz="3200" dirty="0"/>
              <a:t>2</a:t>
            </a:r>
            <a:r>
              <a:rPr lang="ru-RU" sz="3200" dirty="0" smtClean="0"/>
              <a:t>. Рекламный рынок</a:t>
            </a: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ДАННЫЕ АКАР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АКАР (Ассоциация Коммуникационных Агентств России), без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учета НДС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15956224"/>
              </p:ext>
            </p:extLst>
          </p:nvPr>
        </p:nvGraphicFramePr>
        <p:xfrm>
          <a:off x="803480" y="1644459"/>
          <a:ext cx="3752850" cy="273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1578" y="1275132"/>
            <a:ext cx="2480338" cy="369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1261" y="1740672"/>
            <a:ext cx="733425" cy="264319"/>
          </a:xfrm>
          <a:prstGeom prst="rect">
            <a:avLst/>
          </a:prstGeom>
          <a:solidFill>
            <a:schemeClr val="accent1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 dirty="0" smtClean="0"/>
              <a:t>+</a:t>
            </a:r>
            <a:r>
              <a:rPr lang="ru-RU" sz="1200" b="0" dirty="0" smtClean="0"/>
              <a:t>2</a:t>
            </a:r>
            <a:r>
              <a:rPr lang="en-US" sz="1200" b="0" dirty="0" smtClean="0"/>
              <a:t>%</a:t>
            </a:r>
            <a:endParaRPr lang="ru-RU" sz="1200" b="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411261" y="2168304"/>
            <a:ext cx="733425" cy="264319"/>
          </a:xfrm>
          <a:prstGeom prst="rect">
            <a:avLst/>
          </a:prstGeom>
          <a:solidFill>
            <a:schemeClr val="accent2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 dirty="0" smtClean="0"/>
              <a:t>+</a:t>
            </a:r>
            <a:r>
              <a:rPr lang="ru-RU" sz="1200" b="0" dirty="0" smtClean="0"/>
              <a:t>2</a:t>
            </a:r>
            <a:r>
              <a:rPr lang="en-US" sz="1200" b="0" dirty="0" smtClean="0"/>
              <a:t>%</a:t>
            </a:r>
            <a:endParaRPr lang="ru-RU" sz="12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1261" y="2595936"/>
            <a:ext cx="733425" cy="264319"/>
          </a:xfrm>
          <a:prstGeom prst="rect">
            <a:avLst/>
          </a:prstGeom>
          <a:solidFill>
            <a:schemeClr val="accent6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-11</a:t>
            </a:r>
            <a:r>
              <a:rPr lang="en-US" sz="1200" b="0" dirty="0" smtClean="0"/>
              <a:t>%</a:t>
            </a:r>
            <a:endParaRPr lang="ru-RU" sz="1200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11261" y="3023568"/>
            <a:ext cx="733425" cy="264319"/>
          </a:xfrm>
          <a:prstGeom prst="rect">
            <a:avLst/>
          </a:prstGeom>
          <a:solidFill>
            <a:schemeClr val="accent4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0</a:t>
            </a:r>
            <a:r>
              <a:rPr lang="en-US" sz="1200" b="0" dirty="0" smtClean="0"/>
              <a:t>%</a:t>
            </a:r>
            <a:endParaRPr lang="ru-RU" sz="1200" b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11261" y="3878831"/>
            <a:ext cx="733425" cy="26431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0" dirty="0" smtClean="0"/>
              <a:t>-</a:t>
            </a:r>
            <a:r>
              <a:rPr lang="ru-RU" sz="1200" b="0" dirty="0" smtClean="0"/>
              <a:t>9</a:t>
            </a:r>
            <a:r>
              <a:rPr lang="en-US" sz="1200" b="0" dirty="0" smtClean="0"/>
              <a:t>%</a:t>
            </a:r>
            <a:endParaRPr lang="ru-RU" sz="1200" b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92336" y="1733528"/>
            <a:ext cx="733425" cy="264319"/>
          </a:xfrm>
          <a:prstGeom prst="rect">
            <a:avLst/>
          </a:prstGeom>
          <a:solidFill>
            <a:schemeClr val="accent1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-14%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92336" y="2162589"/>
            <a:ext cx="733425" cy="264319"/>
          </a:xfrm>
          <a:prstGeom prst="rect">
            <a:avLst/>
          </a:prstGeom>
          <a:solidFill>
            <a:schemeClr val="accent2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-16%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92336" y="2591650"/>
            <a:ext cx="733425" cy="264319"/>
          </a:xfrm>
          <a:prstGeom prst="rect">
            <a:avLst/>
          </a:prstGeom>
          <a:solidFill>
            <a:schemeClr val="accent6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-29%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92336" y="3020711"/>
            <a:ext cx="733425" cy="264319"/>
          </a:xfrm>
          <a:prstGeom prst="rect">
            <a:avLst/>
          </a:prstGeom>
          <a:solidFill>
            <a:schemeClr val="accent4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-21%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92336" y="3878831"/>
            <a:ext cx="733425" cy="26431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-19%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47118" y="1682250"/>
          <a:ext cx="1164142" cy="2530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Телевидение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Радио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marL="0" algn="l" defTabSz="914378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Пресса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6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Наружная реклама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Интернет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0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latin typeface="+mj-lt"/>
                        </a:rPr>
                        <a:t>Прочие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411261" y="3451200"/>
            <a:ext cx="733425" cy="264319"/>
          </a:xfrm>
          <a:prstGeom prst="rect">
            <a:avLst/>
          </a:prstGeom>
          <a:solidFill>
            <a:schemeClr val="accent3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+18</a:t>
            </a:r>
            <a:r>
              <a:rPr lang="en-US" sz="1200" b="0" dirty="0" smtClean="0"/>
              <a:t>%</a:t>
            </a:r>
            <a:endParaRPr lang="ru-RU" sz="1200" b="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392336" y="3449772"/>
            <a:ext cx="733425" cy="264319"/>
          </a:xfrm>
          <a:prstGeom prst="rect">
            <a:avLst/>
          </a:prstGeom>
          <a:solidFill>
            <a:schemeClr val="accent3"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43" tIns="40821" rIns="81643" bIns="40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0" dirty="0" smtClean="0"/>
              <a:t>+15%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8773" y="1040394"/>
            <a:ext cx="1171576" cy="58733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Aft>
                <a:spcPts val="536"/>
              </a:spcAft>
            </a:pPr>
            <a:r>
              <a:rPr lang="ru-RU" dirty="0" smtClean="0">
                <a:latin typeface="+mj-lt"/>
                <a:cs typeface="Arial" pitchFamily="34" charset="0"/>
              </a:rPr>
              <a:t>-10%</a:t>
            </a:r>
            <a:endParaRPr lang="ru-RU" dirty="0">
              <a:latin typeface="+mj-lt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vs.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7176" y="1040394"/>
            <a:ext cx="1171576" cy="58733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Aft>
                <a:spcPts val="536"/>
              </a:spcAft>
            </a:pPr>
            <a:r>
              <a:rPr lang="en-US" dirty="0" smtClean="0">
                <a:latin typeface="+mj-lt"/>
                <a:cs typeface="Arial" pitchFamily="34" charset="0"/>
              </a:rPr>
              <a:t>+</a:t>
            </a:r>
            <a:r>
              <a:rPr lang="ru-RU" dirty="0" smtClean="0">
                <a:latin typeface="+mj-lt"/>
                <a:cs typeface="Arial" pitchFamily="34" charset="0"/>
              </a:rPr>
              <a:t>4%</a:t>
            </a:r>
            <a:endParaRPr lang="ru-RU" dirty="0">
              <a:latin typeface="+mj-lt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201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vs.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0" dirty="0" smtClean="0"/>
              <a:t>ДИНАМИКА БЮДЖЕТОВ</a:t>
            </a:r>
          </a:p>
        </p:txBody>
      </p:sp>
      <p:sp>
        <p:nvSpPr>
          <p:cNvPr id="6" name="Shape 136"/>
          <p:cNvSpPr/>
          <p:nvPr/>
        </p:nvSpPr>
        <p:spPr>
          <a:xfrm>
            <a:off x="885179" y="1178113"/>
            <a:ext cx="3918693" cy="1926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000">
                <a:latin typeface="Vogue Highline Sans"/>
                <a:ea typeface="Vogue Highline Sans"/>
                <a:cs typeface="Vogue Highline Sans"/>
                <a:sym typeface="Vogue Highline Sans"/>
              </a:defRPr>
            </a:pPr>
            <a:r>
              <a:rPr sz="9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ogue Highline Sans"/>
              </a:rPr>
              <a:t>РАСПРЕДЕЛЕНИЕ БЮДЖЕТОВ ПО ТИПАМ МЕДИА, в %</a:t>
            </a:r>
            <a:endParaRPr sz="9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  <a:sym typeface="Vogue Highline Sans"/>
            </a:endParaRPr>
          </a:p>
        </p:txBody>
      </p:sp>
      <p:graphicFrame>
        <p:nvGraphicFramePr>
          <p:cNvPr id="7" name="Chart 137"/>
          <p:cNvGraphicFramePr/>
          <p:nvPr>
            <p:extLst>
              <p:ext uri="{D42A27DB-BD31-4B8C-83A1-F6EECF244321}">
                <p14:modId xmlns="" xmlns:p14="http://schemas.microsoft.com/office/powerpoint/2010/main" val="914011529"/>
              </p:ext>
            </p:extLst>
          </p:nvPr>
        </p:nvGraphicFramePr>
        <p:xfrm>
          <a:off x="900419" y="3538520"/>
          <a:ext cx="3903453" cy="93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131"/>
          <p:cNvSpPr txBox="1">
            <a:spLocks/>
          </p:cNvSpPr>
          <p:nvPr/>
        </p:nvSpPr>
        <p:spPr>
          <a:xfrm>
            <a:off x="5052060" y="1272541"/>
            <a:ext cx="3578062" cy="189723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200"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Доля рекламных денег в прессе сократилась с 25% в 2008 году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7% в 2015.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рекламы в прессе сократился с 2008 года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раза: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		-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 		-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		-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hape 135"/>
          <p:cNvSpPr/>
          <p:nvPr/>
        </p:nvSpPr>
        <p:spPr>
          <a:xfrm>
            <a:off x="5152337" y="3634820"/>
            <a:ext cx="3425662" cy="759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>
            <a:normAutofit/>
          </a:bodyPr>
          <a:lstStyle/>
          <a:p>
            <a:pPr defTabSz="308049" fontAlgn="auto" hangingPunct="0">
              <a:spcBef>
                <a:spcPts val="2215"/>
              </a:spcBef>
              <a:spcAft>
                <a:spcPts val="0"/>
              </a:spcAft>
              <a:defRPr sz="2200">
                <a:latin typeface="Vogue Highline Sans"/>
                <a:ea typeface="Vogue Highline Sans"/>
                <a:cs typeface="Vogue Highline Sans"/>
                <a:sym typeface="Vogue Highline Sans"/>
              </a:defRPr>
            </a:pPr>
            <a:r>
              <a:rPr sz="1200" b="0" kern="0" dirty="0">
                <a:solidFill>
                  <a:srgbClr val="000000"/>
                </a:solidFill>
                <a:latin typeface="Vogue Highline Sans"/>
                <a:sym typeface="Vogue Highline Sans"/>
              </a:rPr>
              <a:t/>
            </a:r>
            <a:br>
              <a:rPr sz="1200" b="0" kern="0" dirty="0">
                <a:solidFill>
                  <a:srgbClr val="000000"/>
                </a:solidFill>
                <a:latin typeface="Vogue Highline Sans"/>
                <a:sym typeface="Vogue Highline Sans"/>
              </a:rPr>
            </a:b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  <a:sym typeface="Vogue Highline Sans"/>
              </a:rPr>
              <a:t>При этом аудитория прессы за этот же период сократилась лишь на </a:t>
            </a:r>
            <a:r>
              <a:rPr sz="1200" kern="0" dirty="0" smtClean="0">
                <a:solidFill>
                  <a:schemeClr val="accent1"/>
                </a:solidFill>
                <a:latin typeface="+mn-lt"/>
                <a:sym typeface="Vogue Highline Sans"/>
              </a:rPr>
              <a:t>11%</a:t>
            </a:r>
            <a:r>
              <a:rPr sz="1200" kern="0" dirty="0" smtClean="0">
                <a:solidFill>
                  <a:srgbClr val="FF2600"/>
                </a:solidFill>
                <a:latin typeface="+mn-lt"/>
                <a:sym typeface="Vogue Highline Sans"/>
              </a:rPr>
              <a:t> </a:t>
            </a:r>
            <a:endParaRPr sz="1200" b="0" kern="0" dirty="0">
              <a:solidFill>
                <a:srgbClr val="000000"/>
              </a:solidFill>
              <a:latin typeface="+mn-lt"/>
              <a:sym typeface="Vogue Highline Sans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25718" y="1370713"/>
          <a:ext cx="4204422" cy="20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hape 136"/>
          <p:cNvSpPr/>
          <p:nvPr/>
        </p:nvSpPr>
        <p:spPr>
          <a:xfrm>
            <a:off x="900419" y="3442219"/>
            <a:ext cx="3903453" cy="1926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defTabSz="308049" fontAlgn="auto" hangingPunct="0">
              <a:spcBef>
                <a:spcPts val="0"/>
              </a:spcBef>
              <a:spcAft>
                <a:spcPts val="0"/>
              </a:spcAft>
              <a:defRPr sz="2000">
                <a:latin typeface="Vogue Highline Sans"/>
                <a:ea typeface="Vogue Highline Sans"/>
                <a:cs typeface="Vogue Highline Sans"/>
                <a:sym typeface="Vogue Highline Sans"/>
              </a:defRPr>
            </a:pPr>
            <a:r>
              <a:rPr lang="ru-RU" sz="9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ogue Highline Sans"/>
              </a:rPr>
              <a:t>ЧИТАТЕЛЬСКАЯ АУДИТОРИЯ, ВСЯ ПРЕССА, РОССИЯ 16+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1"/>
          </p:nvPr>
        </p:nvSpPr>
        <p:spPr>
          <a:xfrm>
            <a:off x="803480" y="4573038"/>
            <a:ext cx="7940470" cy="442913"/>
          </a:xfrm>
        </p:spPr>
        <p:txBody>
          <a:bodyPr/>
          <a:lstStyle/>
          <a:p>
            <a:pPr lvl="0"/>
            <a:r>
              <a:rPr lang="ru-RU" dirty="0" smtClean="0"/>
              <a:t>*Данные по бюджетам: АКАР </a:t>
            </a:r>
            <a:r>
              <a:rPr lang="ru-RU" dirty="0" smtClean="0"/>
              <a:t>(</a:t>
            </a:r>
            <a:r>
              <a:rPr lang="ru-RU" dirty="0" smtClean="0"/>
              <a:t>Ассоциация Коммуникационных Агентств России</a:t>
            </a:r>
            <a:r>
              <a:rPr lang="ru-RU" dirty="0" smtClean="0"/>
              <a:t>), </a:t>
            </a:r>
            <a:r>
              <a:rPr lang="ru-RU" dirty="0" smtClean="0"/>
              <a:t>без учета НДС</a:t>
            </a:r>
          </a:p>
          <a:p>
            <a:pPr lvl="0"/>
            <a:r>
              <a:rPr lang="ru-RU" dirty="0" smtClean="0"/>
              <a:t>Данные по читательской аудитории </a:t>
            </a:r>
            <a:r>
              <a:rPr lang="en-US" dirty="0" smtClean="0"/>
              <a:t>NRS-</a:t>
            </a:r>
            <a:r>
              <a:rPr lang="ru-RU" dirty="0" smtClean="0"/>
              <a:t>Россия, Март-Июль, млн. чел.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dvAuto="0"/>
      <p:bldP spid="9" grpId="0" animBg="1" advAuto="0"/>
      <p:bldP spid="10" grpId="0" animBg="1" advAuto="0"/>
      <p:bldP spid="12" grpId="0" animBg="1" advAuto="0"/>
    </p:bldLst>
  </p:timing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theme/theme1.xml><?xml version="1.0" encoding="utf-8"?>
<a:theme xmlns:a="http://schemas.openxmlformats.org/drawingml/2006/main" name="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Специальное оформление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C50017"/>
      </a:accent2>
      <a:accent3>
        <a:srgbClr val="131C6B"/>
      </a:accent3>
      <a:accent4>
        <a:srgbClr val="3EB1CC"/>
      </a:accent4>
      <a:accent5>
        <a:srgbClr val="EF5205"/>
      </a:accent5>
      <a:accent6>
        <a:srgbClr val="4655A5"/>
      </a:accent6>
      <a:hlink>
        <a:srgbClr val="262626"/>
      </a:hlink>
      <a:folHlink>
        <a:srgbClr val="262626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по умолчанию">
  <a:themeElements>
    <a:clrScheme name="Kantar Media 2013">
      <a:dk1>
        <a:srgbClr val="000000"/>
      </a:dk1>
      <a:lt1>
        <a:srgbClr val="FFFFFF"/>
      </a:lt1>
      <a:dk2>
        <a:srgbClr val="717171"/>
      </a:dk2>
      <a:lt2>
        <a:srgbClr val="D8D8D8"/>
      </a:lt2>
      <a:accent1>
        <a:srgbClr val="FF6400"/>
      </a:accent1>
      <a:accent2>
        <a:srgbClr val="FFBE00"/>
      </a:accent2>
      <a:accent3>
        <a:srgbClr val="6EBE00"/>
      </a:accent3>
      <a:accent4>
        <a:srgbClr val="000000"/>
      </a:accent4>
      <a:accent5>
        <a:srgbClr val="BE0000"/>
      </a:accent5>
      <a:accent6>
        <a:srgbClr val="E7AC00"/>
      </a:accent6>
      <a:hlink>
        <a:srgbClr val="FF6400"/>
      </a:hlink>
      <a:folHlink>
        <a:srgbClr val="FFBE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0_Тема по умолчанию">
  <a:themeElements>
    <a:clrScheme name="Kantar Media 2013">
      <a:dk1>
        <a:srgbClr val="000000"/>
      </a:dk1>
      <a:lt1>
        <a:srgbClr val="FFFFFF"/>
      </a:lt1>
      <a:dk2>
        <a:srgbClr val="717171"/>
      </a:dk2>
      <a:lt2>
        <a:srgbClr val="D8D8D8"/>
      </a:lt2>
      <a:accent1>
        <a:srgbClr val="FF6400"/>
      </a:accent1>
      <a:accent2>
        <a:srgbClr val="FFBE00"/>
      </a:accent2>
      <a:accent3>
        <a:srgbClr val="6EBE00"/>
      </a:accent3>
      <a:accent4>
        <a:srgbClr val="000000"/>
      </a:accent4>
      <a:accent5>
        <a:srgbClr val="BE0000"/>
      </a:accent5>
      <a:accent6>
        <a:srgbClr val="E7AC00"/>
      </a:accent6>
      <a:hlink>
        <a:srgbClr val="FF6400"/>
      </a:hlink>
      <a:folHlink>
        <a:srgbClr val="FFBE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1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2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3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_Whit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White">
      <a:majorFont>
        <a:latin typeface="Gotham Pro"/>
        <a:ea typeface="Gotham Pro"/>
        <a:cs typeface="Gotham Pro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Тема по умолчанию">
  <a:themeElements>
    <a:clrScheme name="TNS 2012 2">
      <a:dk1>
        <a:srgbClr val="333333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EC008C"/>
      </a:hlink>
      <a:folHlink>
        <a:srgbClr val="EC008C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Тема по умолчанию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76154</TotalTime>
  <Words>2653</Words>
  <Application>Microsoft Office PowerPoint</Application>
  <PresentationFormat>Экран (16:9)</PresentationFormat>
  <Paragraphs>533</Paragraphs>
  <Slides>41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41</vt:i4>
      </vt:variant>
    </vt:vector>
  </HeadingPairs>
  <TitlesOfParts>
    <vt:vector size="57" baseType="lpstr">
      <vt:lpstr>Тема по умолчанию</vt:lpstr>
      <vt:lpstr>1_Тема по умолчанию</vt:lpstr>
      <vt:lpstr>2_Тема по умолчанию</vt:lpstr>
      <vt:lpstr>3_Тема по умолчанию</vt:lpstr>
      <vt:lpstr>4_Тема по умолчанию</vt:lpstr>
      <vt:lpstr>5_Тема по умолчанию</vt:lpstr>
      <vt:lpstr>6_Тема по умолчанию</vt:lpstr>
      <vt:lpstr>7_Тема по умолчанию</vt:lpstr>
      <vt:lpstr>8_Тема по умолчанию</vt:lpstr>
      <vt:lpstr>1_Специальное оформление</vt:lpstr>
      <vt:lpstr>9_Тема по умолчанию</vt:lpstr>
      <vt:lpstr>10_Тема по умолчанию</vt:lpstr>
      <vt:lpstr>11_Тема по умолчанию</vt:lpstr>
      <vt:lpstr>12_Тема по умолчанию</vt:lpstr>
      <vt:lpstr>13_Тема по умолчанию</vt:lpstr>
      <vt:lpstr>1_White</vt:lpstr>
      <vt:lpstr>Изменения медиапредпочтений и потребительского поведения</vt:lpstr>
      <vt:lpstr>1. Демографическая ситуация</vt:lpstr>
      <vt:lpstr>Население России</vt:lpstr>
      <vt:lpstr>Демографические пики и ямы</vt:lpstr>
      <vt:lpstr>Трудоспособный возраст: скоро сорокалетние перестанут считаться бесперспективными работниками</vt:lpstr>
      <vt:lpstr>Количество специалистов с высшим образованием снижается</vt:lpstr>
      <vt:lpstr>2. Рекламный рынок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3. Потребительское поведение и  стиль жизни</vt:lpstr>
      <vt:lpstr>СОВОКУПНЫЕ ОБЪЕМЫ АУДИТОРИИ ПРЕССЫ  (AIR) </vt:lpstr>
      <vt:lpstr>СОВОКУПНЫЕ ОБЪЕМЫ АУДИТОРИИ ПРЕССЫ  (Аудитория за полгода) </vt:lpstr>
      <vt:lpstr>Стиль жизни: общие тенденции</vt:lpstr>
      <vt:lpstr>Стиль жизни: тренды</vt:lpstr>
      <vt:lpstr>Досуговые активности: медиа</vt:lpstr>
      <vt:lpstr>Динамика интереса к новостям. Россия</vt:lpstr>
      <vt:lpstr>Динамика интереса к новостям. Россия</vt:lpstr>
      <vt:lpstr>С каких устройств выходят в интернет: Проникновение, Россия 100k+, 12+</vt:lpstr>
      <vt:lpstr>С каких устройств выходят в интернет:  Динамика за год, Россия 100k+, 12+</vt:lpstr>
      <vt:lpstr>Переход в мобильный интернет  Россия 100k+, 12+ лет, млн. человек</vt:lpstr>
      <vt:lpstr>Расходы на продукты питания и коммунальные услуги</vt:lpstr>
      <vt:lpstr>«Экономика должна быть экономной!»</vt:lpstr>
      <vt:lpstr>Выход в Интернет через смартфон и планшет</vt:lpstr>
      <vt:lpstr>Кредиты и процентные ставки</vt:lpstr>
      <vt:lpstr>Интерес к стране и миру</vt:lpstr>
      <vt:lpstr>Свое - не значит плохое</vt:lpstr>
      <vt:lpstr>Обращают внимание на рекламу</vt:lpstr>
      <vt:lpstr>Вызывает доверие реклама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Пикулева</dc:creator>
  <cp:lastModifiedBy>Татьяна Иванова</cp:lastModifiedBy>
  <cp:revision>3163</cp:revision>
  <cp:lastPrinted>2016-02-05T11:53:53Z</cp:lastPrinted>
  <dcterms:created xsi:type="dcterms:W3CDTF">2013-04-09T20:32:14Z</dcterms:created>
  <dcterms:modified xsi:type="dcterms:W3CDTF">2016-04-28T15:57:09Z</dcterms:modified>
</cp:coreProperties>
</file>